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3" r:id="rId4"/>
    <p:sldId id="266" r:id="rId5"/>
    <p:sldId id="267" r:id="rId6"/>
    <p:sldId id="284" r:id="rId7"/>
    <p:sldId id="279" r:id="rId8"/>
    <p:sldId id="268" r:id="rId9"/>
    <p:sldId id="282" r:id="rId10"/>
    <p:sldId id="269" r:id="rId11"/>
    <p:sldId id="270" r:id="rId12"/>
    <p:sldId id="264" r:id="rId13"/>
    <p:sldId id="274" r:id="rId14"/>
    <p:sldId id="275" r:id="rId15"/>
    <p:sldId id="277" r:id="rId16"/>
    <p:sldId id="280" r:id="rId17"/>
    <p:sldId id="281" r:id="rId18"/>
    <p:sldId id="285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5C"/>
    <a:srgbClr val="002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669"/>
  </p:normalViewPr>
  <p:slideViewPr>
    <p:cSldViewPr snapToGrid="0" snapToObjects="1">
      <p:cViewPr varScale="1">
        <p:scale>
          <a:sx n="100" d="100"/>
          <a:sy n="100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4139E-E3FB-144A-823E-37114F23A7FD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0BECF-AEFD-4E47-953B-5E793A968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Greeting is best part; You are key to work; Focus on students; Great place to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79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Faculty Handbook.   Track accomplishments early.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on top of email and systems (D2L/Canvas) [don’t miss email about Provost’s Cycling Convoy for Homecoming]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in professional development. Build relationships with students and peers. Fried Chicken Wednesdays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8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Faculty Handbook.   Track accomplishments early.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on top of email and systems (D2L/Canvas) [don’t miss email about Provost’s Cycling Convoy for Homecoming]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in professional development. Build relationships with students and peers. Fried Chicken Wednesdays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93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Mentorship, training, retreats. Canvas support. Programming for faculty and graduate students. Shout out to JVH.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3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83C90-2099-9973-B23B-112CF1A4E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A60B5-552A-A21B-EDDE-F84BC7F5A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9CF16-107E-D2F9-8336-EDB534929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21, Tucker Theatre, 10 AM. State of the University, awards, introductions.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lunch!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D1E58-B85E-39B5-0E14-CD655A79A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4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C5397-FB9B-9211-BF32-43511E8B6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21748-A047-E37B-E719-058F1E3EB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EE79F-E251-79FB-1B26-BA40F535F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23, Murphy Center, 4 PM.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Keynote by Bob Welch—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Healing Wounds: A Vietnam War Combat Nurse’s 10-year fight to Win Women a Place of Honor in Washington, D.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3F1F-D6C6-9304-AC35-1C08CD566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3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EFBA-2D22-A340-4C9F-671A38C3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B9A47-A342-087C-74C3-B0743F1E8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E3E05-2ABC-B29E-5F16-B87CA73FF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Bios and titles in NFO booklet; most of team in Cope. We are accessible.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0AE1-A966-F003-3862-748A743CB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26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Reiterate support: “Need help? Ask.” Encourage campus involvement and relationship-building. Thank and congratulate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F98A0-C85E-AAC5-E550-C5DEB758B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881DC-4B68-5B64-C04A-3047B28E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DD01B-C374-307D-64F3-E836CDB68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Reiterate support: “Need help? Ask.” Encourage campus involvement and relationship-building. Thank and congratulate again.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E386E-1C3E-E567-493F-4CA29544F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00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“prison keeper” (Charleston) and “all-powerful ruler” definitions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 to the real definition: Academic mission; Collaborator; Rooted in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“prison keeper” (Charleston) and “all-powerful ruler” definitions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 to the real definition: Academic mission; Collaborator; Rooted in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6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overview of education and professional journey; Family and hobbies.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8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overview of education and professional journey; Family and hobbies.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Enrollment and student success.  Professional development.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Canvas implementation (mention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mtsu.edu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/canvas). SACSCOC reaffirmation.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integration. Strategic Plan 2035.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7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Enrollment and student success.  Professional development.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Canvas implementation (mention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mtsu.edu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/canvas). SACSCOC reaffirmation.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integration. Strategic Plan 2035.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34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vision and collaborative nature of the plan. Mention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mtsu.edu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strategicplan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updates. Goals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Teaching, Research/Creative Activity, Service. Emphasize student success and faculty growth as core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BECF-AEFD-4E47-953B-5E793A9683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9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1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1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E022-4998-0446-BAD2-4FC75E64D369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ography.com/archives/2019/08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263"/>
            <a:ext cx="12192000" cy="6857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678" y="2387286"/>
            <a:ext cx="9144000" cy="212045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00275D"/>
                </a:solidFill>
                <a:latin typeface="Avenir Heavy" charset="0"/>
                <a:ea typeface="Avenir Heavy" charset="0"/>
                <a:cs typeface="Avenir Heavy" charset="0"/>
              </a:rPr>
              <a:t>New Faculty Orientation</a:t>
            </a:r>
            <a:br>
              <a:rPr lang="en-US" sz="4800" b="1" dirty="0">
                <a:solidFill>
                  <a:srgbClr val="00275D"/>
                </a:solidFill>
                <a:latin typeface="Avenir Heavy" charset="0"/>
                <a:ea typeface="Avenir Heavy" charset="0"/>
                <a:cs typeface="Avenir Heavy" charset="0"/>
              </a:rPr>
            </a:br>
            <a:br>
              <a:rPr lang="en-US" sz="4800" b="1" dirty="0">
                <a:solidFill>
                  <a:srgbClr val="00275D"/>
                </a:solidFill>
                <a:latin typeface="Avenir Heavy" charset="0"/>
                <a:ea typeface="Avenir Heavy" charset="0"/>
                <a:cs typeface="Avenir Heavy" charset="0"/>
              </a:rPr>
            </a:br>
            <a:endParaRPr lang="en-US" sz="4800" b="1" dirty="0">
              <a:solidFill>
                <a:srgbClr val="00275D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678" y="4470715"/>
            <a:ext cx="9144000" cy="166172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  <a:t>Dr. Mark Byrnes</a:t>
            </a:r>
            <a:b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  <a:t>Provost</a:t>
            </a:r>
            <a:b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  <a:t>August 18, 2025</a:t>
            </a:r>
          </a:p>
        </p:txBody>
      </p:sp>
      <p:pic>
        <p:nvPicPr>
          <p:cNvPr id="4" name="Picture 3" descr="A blue wave on a black background&#10;&#10;AI-generated content may be incorrect.">
            <a:extLst>
              <a:ext uri="{FF2B5EF4-FFF2-40B4-BE49-F238E27FC236}">
                <a16:creationId xmlns:a16="http://schemas.microsoft.com/office/drawing/2014/main" id="{9551C04B-071E-81EA-087D-0066BECB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269" y="2387286"/>
            <a:ext cx="1819053" cy="12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CC75-B195-D3CD-E806-3CF62472C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C45767E-315D-3E33-04D5-2BC964A342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F948C-CC52-A8CE-CACE-B88A38A9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Strategic Plan 2035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309C3E42-A8B2-3E2C-5B03-6AEACA2D3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E7441-97D7-3571-6FF5-288790E88C3B}"/>
              </a:ext>
            </a:extLst>
          </p:cNvPr>
          <p:cNvSpPr txBox="1"/>
          <p:nvPr/>
        </p:nvSpPr>
        <p:spPr>
          <a:xfrm>
            <a:off x="343347" y="1720840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A single, unifying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Collaborative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Implementation updates at: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 err="1">
                <a:latin typeface="Avenir Book" panose="02000503020000020003" pitchFamily="2" charset="0"/>
              </a:rPr>
              <a:t>mtsu.edu</a:t>
            </a:r>
            <a:r>
              <a:rPr lang="en-US" sz="3600" dirty="0">
                <a:latin typeface="Avenir Book" panose="02000503020000020003" pitchFamily="2" charset="0"/>
              </a:rPr>
              <a:t>/</a:t>
            </a:r>
            <a:r>
              <a:rPr lang="en-US" sz="3600" dirty="0" err="1">
                <a:latin typeface="Avenir Book" panose="02000503020000020003" pitchFamily="2" charset="0"/>
              </a:rPr>
              <a:t>strategicplan</a:t>
            </a:r>
            <a:endParaRPr lang="en-US" sz="3600" dirty="0">
              <a:latin typeface="Avenir Book" panose="02000503020000020003" pitchFamily="2" charset="0"/>
            </a:endParaRPr>
          </a:p>
        </p:txBody>
      </p:sp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47E7D795-96F7-3E4D-E222-FBE16C53A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164" y="1589708"/>
            <a:ext cx="2600873" cy="367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2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34796-1A66-594B-4F0D-9C2470D1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9B7DBBC-D799-23AC-9943-F62D06A41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386A7-10A9-5044-FAD1-7F772371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Strategic Plan 2035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982C3999-2964-660C-2F12-71C758C7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287371-826C-A4E1-0D77-DA04D242FF7E}"/>
              </a:ext>
            </a:extLst>
          </p:cNvPr>
          <p:cNvSpPr txBox="1"/>
          <p:nvPr/>
        </p:nvSpPr>
        <p:spPr>
          <a:xfrm>
            <a:off x="343347" y="1523141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Increase the institution’s creative and research profile and be a top choice for students.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Strengthen the community so all learners and workers thrive.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Cultivate sustainable partnerships.</a:t>
            </a:r>
          </a:p>
        </p:txBody>
      </p:sp>
    </p:spTree>
    <p:extLst>
      <p:ext uri="{BB962C8B-B14F-4D97-AF65-F5344CB8AC3E}">
        <p14:creationId xmlns:p14="http://schemas.microsoft.com/office/powerpoint/2010/main" val="142996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EEF5B-B6B0-523B-7D02-18D4EC6D1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0AE7673-79D0-35AF-0D62-5F8B46FDDA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E545A-2310-A853-827C-6E00B00E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Faculty Roles and Responsibilities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7E93C85-1502-8427-F2B8-F9C37E76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C86ED-A87F-6ED4-B646-6648537E301A}"/>
              </a:ext>
            </a:extLst>
          </p:cNvPr>
          <p:cNvSpPr txBox="1"/>
          <p:nvPr/>
        </p:nvSpPr>
        <p:spPr>
          <a:xfrm>
            <a:off x="613416" y="1923614"/>
            <a:ext cx="5588092" cy="224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Teaching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Research/Creative Activity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1F8D4-64C5-3CE1-8C40-9FB8A23028AE}"/>
              </a:ext>
            </a:extLst>
          </p:cNvPr>
          <p:cNvSpPr txBox="1"/>
          <p:nvPr/>
        </p:nvSpPr>
        <p:spPr>
          <a:xfrm>
            <a:off x="613416" y="4557717"/>
            <a:ext cx="10965168" cy="76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venir Book" panose="02000503020000020003" pitchFamily="2" charset="0"/>
              </a:rPr>
              <a:t>Primary goals: student success and professional growth</a:t>
            </a:r>
          </a:p>
        </p:txBody>
      </p:sp>
      <p:pic>
        <p:nvPicPr>
          <p:cNvPr id="7" name="Picture 6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592F5FFA-0D6C-F792-3F47-2BD649E7F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687" y="1709156"/>
            <a:ext cx="3994260" cy="266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241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15BC8-EBAB-BEB0-1656-CCF09D5A9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2644347-CB99-205D-9B36-DD170B5384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300F43-28C8-B25A-7333-B1B4CA9F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Tips from Fellow Faculty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A1B04BD5-9063-D589-5375-0285E7A3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E22AB-EC6D-CD5E-C34E-30BC198F0179}"/>
              </a:ext>
            </a:extLst>
          </p:cNvPr>
          <p:cNvSpPr txBox="1"/>
          <p:nvPr/>
        </p:nvSpPr>
        <p:spPr>
          <a:xfrm>
            <a:off x="613416" y="1872699"/>
            <a:ext cx="10965168" cy="322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Review the Faculty Handbook: </a:t>
            </a:r>
            <a:r>
              <a:rPr lang="en-US" sz="3200" dirty="0" err="1">
                <a:latin typeface="Avenir Book" panose="02000503020000020003" pitchFamily="2" charset="0"/>
              </a:rPr>
              <a:t>faculty.mtsu.edu</a:t>
            </a:r>
            <a:r>
              <a:rPr lang="en-US" sz="3200" dirty="0">
                <a:latin typeface="Avenir Book" panose="02000503020000020003" pitchFamily="2" charset="0"/>
              </a:rPr>
              <a:t>/</a:t>
            </a:r>
            <a:r>
              <a:rPr lang="en-US" sz="3200" dirty="0" err="1">
                <a:latin typeface="Avenir Book" panose="02000503020000020003" pitchFamily="2" charset="0"/>
              </a:rPr>
              <a:t>fac_handbook</a:t>
            </a:r>
            <a:r>
              <a:rPr lang="en-US" sz="3200" dirty="0">
                <a:latin typeface="Avenir Book" panose="02000503020000020003" pitchFamily="2" charset="0"/>
              </a:rPr>
              <a:t>/.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Start tracking your accomplishments immediately.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Check email for updates/deadline reminders.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Get to know Faculty Success and D2L/Canvas.</a:t>
            </a:r>
          </a:p>
        </p:txBody>
      </p:sp>
    </p:spTree>
    <p:extLst>
      <p:ext uri="{BB962C8B-B14F-4D97-AF65-F5344CB8AC3E}">
        <p14:creationId xmlns:p14="http://schemas.microsoft.com/office/powerpoint/2010/main" val="867940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4A6B-E209-6837-3BAE-1F003C538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77DC16A-0114-348E-022B-9D21EFE551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68D17-F7FF-202F-DCF2-260C0981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Tips from Fellow Faculty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8F33878-FEBE-2A46-A5BA-94A6D3C5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2E383-7E60-2C29-F6CF-D3A369650B38}"/>
              </a:ext>
            </a:extLst>
          </p:cNvPr>
          <p:cNvSpPr txBox="1"/>
          <p:nvPr/>
        </p:nvSpPr>
        <p:spPr>
          <a:xfrm>
            <a:off x="613416" y="1872699"/>
            <a:ext cx="10965168" cy="322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Devote time to professional development; attend workshops.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Get to know your students.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Build your networks.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Try Fried Chicken Wednesdays at McCallie. </a:t>
            </a:r>
          </a:p>
        </p:txBody>
      </p:sp>
    </p:spTree>
    <p:extLst>
      <p:ext uri="{BB962C8B-B14F-4D97-AF65-F5344CB8AC3E}">
        <p14:creationId xmlns:p14="http://schemas.microsoft.com/office/powerpoint/2010/main" val="90960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F98F6-4B87-5EE4-54AA-253B0D982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8933605-3BC9-F108-E25C-0EACCB9DC8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DABAC-AFC1-B105-CCF4-FCC92DEA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Center for Teaching and Mentoring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7AAD43E-CC1A-BBF0-4635-762172B83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5AD76-59B9-E7E1-67AB-0DA3332087E7}"/>
              </a:ext>
            </a:extLst>
          </p:cNvPr>
          <p:cNvSpPr txBox="1"/>
          <p:nvPr/>
        </p:nvSpPr>
        <p:spPr>
          <a:xfrm>
            <a:off x="613416" y="1568106"/>
            <a:ext cx="109651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Mentorship, professional development, support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Canvas implementation, training hub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Writing retreats, large class playbook, learning communities, faculty fellows, new faculty series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Comprehensive programming for faculty, student-facing staff, and 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58405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D42F-69F6-8605-C954-D7D6F26A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E892C3-5CA8-5FCF-0503-7AE0BBADD0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0E573-B703-6844-1289-76A4CEA3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Fall Faculty Meeting 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952D7749-D432-F76D-DD16-5B9734DC0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62DE8-370D-AFEF-1979-762042A169B7}"/>
              </a:ext>
            </a:extLst>
          </p:cNvPr>
          <p:cNvSpPr txBox="1"/>
          <p:nvPr/>
        </p:nvSpPr>
        <p:spPr>
          <a:xfrm>
            <a:off x="3589966" y="1883003"/>
            <a:ext cx="7939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August 21, Tucker Theatre, 10 AM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State of the University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Welcome and New Faculty Introduction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Faculty Awards and Recognition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Free lunch!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8E018-E751-3824-9160-FE6F05692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82" y="1539859"/>
            <a:ext cx="2434562" cy="385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03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EE00-F3B4-5429-11BD-1C2F5DFB6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12785F-9600-56C8-F792-DBC67510F0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A0316-59B4-88BD-7163-E62FC6D8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Convocation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E192DD0D-D05D-2D14-D260-28720E58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13C273-5423-6632-9F63-D001D2D536ED}"/>
              </a:ext>
            </a:extLst>
          </p:cNvPr>
          <p:cNvSpPr txBox="1"/>
          <p:nvPr/>
        </p:nvSpPr>
        <p:spPr>
          <a:xfrm>
            <a:off x="752564" y="4312841"/>
            <a:ext cx="109651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August 23, Murphy Center, 4 PM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Keynote Speaker: Bob Welch</a:t>
            </a:r>
          </a:p>
        </p:txBody>
      </p:sp>
      <p:pic>
        <p:nvPicPr>
          <p:cNvPr id="6" name="Picture 5" descr="A book cover of healing wounds&#10;&#10;AI-generated content may be incorrect.">
            <a:extLst>
              <a:ext uri="{FF2B5EF4-FFF2-40B4-BE49-F238E27FC236}">
                <a16:creationId xmlns:a16="http://schemas.microsoft.com/office/drawing/2014/main" id="{22098AD1-2E61-BED6-AB4E-11FF136A1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692" y="1529643"/>
            <a:ext cx="2692400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BF56237-595B-4E1B-67F2-DB11F15DD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68" y="1475296"/>
            <a:ext cx="40005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499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C067-8F33-1654-2A35-DE7B62256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632D28-60F4-602B-3425-1AA3C628D5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8860E-7223-3333-3ADB-F9C0667C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Academic Affairs Team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F2C0908A-64CE-D142-5EDE-944B97987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81BE2E-1D8E-DAC0-7772-0B9A7DAF78B4}"/>
              </a:ext>
            </a:extLst>
          </p:cNvPr>
          <p:cNvSpPr txBox="1"/>
          <p:nvPr/>
        </p:nvSpPr>
        <p:spPr>
          <a:xfrm>
            <a:off x="4344295" y="1751617"/>
            <a:ext cx="62959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Avenir Book" panose="02000503020000020003" pitchFamily="2" charset="0"/>
              </a:rPr>
              <a:t>Our main offices are in the Cope Administrative Building (CAB) Rooms 110 and 111, and our regular office hours are 8:00 AM- 4:30 PM.</a:t>
            </a:r>
            <a:br>
              <a:rPr lang="en-US" sz="3200" dirty="0">
                <a:latin typeface="Avenir Book" panose="02000503020000020003" pitchFamily="2" charset="0"/>
              </a:rPr>
            </a:br>
            <a:endParaRPr lang="en-US" sz="3200" dirty="0">
              <a:latin typeface="Avenir Book" panose="02000503020000020003" pitchFamily="2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>
                <a:latin typeface="Avenir Book" panose="02000503020000020003" pitchFamily="2" charset="0"/>
              </a:rPr>
              <a:t>provost.mtsu.edu</a:t>
            </a:r>
            <a:r>
              <a:rPr lang="en-US" sz="3200" dirty="0">
                <a:latin typeface="Avenir Book" panose="02000503020000020003" pitchFamily="2" charset="0"/>
              </a:rPr>
              <a:t>; (615) 898-2880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E94B3-3790-34FA-18ED-0F3F2DA5D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12" y="1473559"/>
            <a:ext cx="2615428" cy="397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83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BA433-875D-46E2-2DC7-FB96D7BFD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B1B5C9-7C21-D55E-A5F2-D0DCC33BE1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E7640-D60D-6C56-C6B1-08B551D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Conclusion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042C8B6-356E-2193-8AA7-EDE10ED53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9D4B6-1B57-2AA1-A76E-C26704D12140}"/>
              </a:ext>
            </a:extLst>
          </p:cNvPr>
          <p:cNvSpPr txBox="1"/>
          <p:nvPr/>
        </p:nvSpPr>
        <p:spPr>
          <a:xfrm>
            <a:off x="613416" y="1385835"/>
            <a:ext cx="10965168" cy="372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Need help? Ask.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Get involved in campus life.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Get to know your students and colleagues.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You can contact our team anytime.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We are glad you are here!</a:t>
            </a:r>
          </a:p>
        </p:txBody>
      </p:sp>
    </p:spTree>
    <p:extLst>
      <p:ext uri="{BB962C8B-B14F-4D97-AF65-F5344CB8AC3E}">
        <p14:creationId xmlns:p14="http://schemas.microsoft.com/office/powerpoint/2010/main" val="185574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FD56-2E8F-C640-83E6-D91139FF9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9636D7-6AE7-AE74-29D7-D85A4EE67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2CCDA-3BC7-2319-EEEF-45D0A0AF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Welcome to MTSU!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5CB5BEF8-B391-F15A-449A-1A0BB8D66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B120F0-4019-C53A-D7BA-8C751DE59D8E}"/>
              </a:ext>
            </a:extLst>
          </p:cNvPr>
          <p:cNvSpPr txBox="1"/>
          <p:nvPr/>
        </p:nvSpPr>
        <p:spPr>
          <a:xfrm>
            <a:off x="613416" y="1937438"/>
            <a:ext cx="10965168" cy="322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Greeting new faculty is one of the best parts of a new academic year.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venir Book" panose="02000503020000020003" pitchFamily="2" charset="0"/>
              </a:rPr>
              <a:t>You</a:t>
            </a:r>
            <a:r>
              <a:rPr lang="en-US" sz="3200" dirty="0">
                <a:latin typeface="Avenir Book" panose="02000503020000020003" pitchFamily="2" charset="0"/>
              </a:rPr>
              <a:t> are key to the work of the University.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Focus on our students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MTSU’s campus culture</a:t>
            </a:r>
          </a:p>
        </p:txBody>
      </p:sp>
    </p:spTree>
    <p:extLst>
      <p:ext uri="{BB962C8B-B14F-4D97-AF65-F5344CB8AC3E}">
        <p14:creationId xmlns:p14="http://schemas.microsoft.com/office/powerpoint/2010/main" val="132254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D9317-AD5B-9AA6-B600-A605A484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32BBDB-D414-9AB6-C68B-8740BC8EEE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B6D80-DEF9-D455-9B97-4DBADDA2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75C"/>
                </a:solidFill>
                <a:latin typeface="Avenir Heavy" charset="0"/>
                <a:ea typeface="Avenir Medium" charset="0"/>
                <a:cs typeface="Avenir Medium" charset="0"/>
              </a:rPr>
              <a:t>Featured Links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4F815E59-6E91-8F7C-EEEB-8D2D21BFB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1B81E-1324-43CD-474B-D184D66A8C77}"/>
              </a:ext>
            </a:extLst>
          </p:cNvPr>
          <p:cNvSpPr txBox="1"/>
          <p:nvPr/>
        </p:nvSpPr>
        <p:spPr>
          <a:xfrm>
            <a:off x="343347" y="1713502"/>
            <a:ext cx="352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Faculty Handbook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EE875-02E1-A9DE-EA4D-B7588E75A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89" y="2366362"/>
            <a:ext cx="2501900" cy="250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557AF-16CA-3913-353A-51C5AF93B88E}"/>
              </a:ext>
            </a:extLst>
          </p:cNvPr>
          <p:cNvSpPr txBox="1"/>
          <p:nvPr/>
        </p:nvSpPr>
        <p:spPr>
          <a:xfrm>
            <a:off x="4627800" y="1713502"/>
            <a:ext cx="281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panose="02000503020000020003" pitchFamily="2" charset="0"/>
              </a:rPr>
              <a:t>Strategic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244DB-013B-46AC-2016-620DE804DF2F}"/>
              </a:ext>
            </a:extLst>
          </p:cNvPr>
          <p:cNvSpPr txBox="1"/>
          <p:nvPr/>
        </p:nvSpPr>
        <p:spPr>
          <a:xfrm>
            <a:off x="9229294" y="1713504"/>
            <a:ext cx="155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Canvas</a:t>
            </a:r>
          </a:p>
        </p:txBody>
      </p:sp>
      <p:pic>
        <p:nvPicPr>
          <p:cNvPr id="12" name="Picture 11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039294CB-C8ED-A979-7E99-1A3675303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844" y="2366361"/>
            <a:ext cx="2501901" cy="2501901"/>
          </a:xfrm>
          <a:prstGeom prst="rect">
            <a:avLst/>
          </a:prstGeom>
        </p:spPr>
      </p:pic>
      <p:pic>
        <p:nvPicPr>
          <p:cNvPr id="14" name="Picture 1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8C4DDB1-4B57-C70E-350F-D7EAB98D6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5079" y="2366362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6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9B86-65DC-1C69-4D21-C9D1E02A3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ECC5B0-1B58-3039-01C2-A9970C5446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4B532-6E69-9DC5-7B3C-E471C690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What is a Provost?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C13E99EB-9FA2-33A4-FCBE-F0ADD672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D1E18-ED84-5D72-8719-D35DE4D170DF}"/>
              </a:ext>
            </a:extLst>
          </p:cNvPr>
          <p:cNvSpPr txBox="1"/>
          <p:nvPr/>
        </p:nvSpPr>
        <p:spPr>
          <a:xfrm>
            <a:off x="5303812" y="2192346"/>
            <a:ext cx="5051648" cy="224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venir Book" panose="02000503020000020003" pitchFamily="2" charset="0"/>
              </a:rPr>
              <a:t>One definition:</a:t>
            </a:r>
            <a:br>
              <a:rPr lang="en-US" sz="3200" dirty="0">
                <a:latin typeface="Avenir Book" panose="02000503020000020003" pitchFamily="2" charset="0"/>
              </a:rPr>
            </a:br>
            <a:br>
              <a:rPr lang="en-US" sz="3200" dirty="0">
                <a:latin typeface="Avenir Book" panose="02000503020000020003" pitchFamily="2" charset="0"/>
              </a:rPr>
            </a:br>
            <a:r>
              <a:rPr lang="en-US" sz="3200" dirty="0">
                <a:latin typeface="Avenir Book" panose="02000503020000020003" pitchFamily="2" charset="0"/>
              </a:rPr>
              <a:t>The keeper of a prison.</a:t>
            </a:r>
          </a:p>
        </p:txBody>
      </p:sp>
      <p:pic>
        <p:nvPicPr>
          <p:cNvPr id="6" name="Picture 5" descr="A sign on a wall&#10;&#10;AI-generated content may be incorrect.">
            <a:extLst>
              <a:ext uri="{FF2B5EF4-FFF2-40B4-BE49-F238E27FC236}">
                <a16:creationId xmlns:a16="http://schemas.microsoft.com/office/drawing/2014/main" id="{197514BC-6239-D12C-4E6C-DB7A9CE30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0083" y="2157584"/>
            <a:ext cx="3603647" cy="270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663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4EFF-B326-4A55-1708-190DC2FF8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D8E8F2-1A1E-0811-A867-9B6B501373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87CCD-5673-1326-EFB1-3DC20DF6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What is a Provost?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EF1814B0-1E37-EE82-D719-5975D7864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05A7C-3712-1D96-93F0-0E46627A55DA}"/>
              </a:ext>
            </a:extLst>
          </p:cNvPr>
          <p:cNvSpPr txBox="1"/>
          <p:nvPr/>
        </p:nvSpPr>
        <p:spPr>
          <a:xfrm>
            <a:off x="5807299" y="2280147"/>
            <a:ext cx="5051648" cy="224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venir Book" panose="02000503020000020003" pitchFamily="2" charset="0"/>
              </a:rPr>
              <a:t>Another definition:</a:t>
            </a:r>
            <a:br>
              <a:rPr lang="en-US" sz="3200" dirty="0">
                <a:latin typeface="Avenir Book" panose="02000503020000020003" pitchFamily="2" charset="0"/>
              </a:rPr>
            </a:br>
            <a:br>
              <a:rPr lang="en-US" sz="3200" dirty="0">
                <a:latin typeface="Avenir Book" panose="02000503020000020003" pitchFamily="2" charset="0"/>
              </a:rPr>
            </a:br>
            <a:r>
              <a:rPr lang="en-US" sz="3200" dirty="0">
                <a:latin typeface="Avenir Book" panose="02000503020000020003" pitchFamily="2" charset="0"/>
              </a:rPr>
              <a:t>All-powerful ruler.</a:t>
            </a:r>
          </a:p>
        </p:txBody>
      </p:sp>
      <p:pic>
        <p:nvPicPr>
          <p:cNvPr id="7" name="Picture 6" descr="A person in a black robe&#10;&#10;AI-generated content may be incorrect.">
            <a:extLst>
              <a:ext uri="{FF2B5EF4-FFF2-40B4-BE49-F238E27FC236}">
                <a16:creationId xmlns:a16="http://schemas.microsoft.com/office/drawing/2014/main" id="{1B1CDDEE-1BD3-B39C-B629-10E0779BC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3044" r="13913"/>
          <a:stretch>
            <a:fillRect/>
          </a:stretch>
        </p:blipFill>
        <p:spPr>
          <a:xfrm>
            <a:off x="669235" y="2090274"/>
            <a:ext cx="4301903" cy="294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95595-2D43-3BBF-F3F2-A80D197755A4}"/>
              </a:ext>
            </a:extLst>
          </p:cNvPr>
          <p:cNvSpPr txBox="1"/>
          <p:nvPr/>
        </p:nvSpPr>
        <p:spPr>
          <a:xfrm>
            <a:off x="596348" y="5094910"/>
            <a:ext cx="7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venir Book" panose="02000503020000020003" pitchFamily="2" charset="0"/>
                <a:hlinkClick r:id="rId6" tooltip="https://blogography.com/archives/2019/08"/>
              </a:rPr>
              <a:t>This Photo</a:t>
            </a:r>
            <a:r>
              <a:rPr lang="en-US" sz="900" dirty="0">
                <a:latin typeface="Avenir Book" panose="02000503020000020003" pitchFamily="2" charset="0"/>
              </a:rPr>
              <a:t> by Unknown Author is licensed under </a:t>
            </a:r>
            <a:r>
              <a:rPr lang="en-US" sz="900" dirty="0">
                <a:latin typeface="Avenir Book" panose="02000503020000020003" pitchFamily="2" charset="0"/>
                <a:hlinkClick r:id="rId7" tooltip="https://creativecommons.org/licenses/by-nc-nd/3.0/"/>
              </a:rPr>
              <a:t>CC BY-NC-ND</a:t>
            </a:r>
            <a:endParaRPr lang="en-US" sz="9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1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82E7-83D0-30D3-F0C5-C8408C25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DFCF05-94C2-CB77-240B-15A221BC9A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D7A85-52D5-DDE6-43B6-D6FC3329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What is a Provost?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8218E45C-ADAF-7027-B7D0-27AED9B0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57273-FB33-6D04-70F6-B63B26E43D69}"/>
              </a:ext>
            </a:extLst>
          </p:cNvPr>
          <p:cNvSpPr txBox="1"/>
          <p:nvPr/>
        </p:nvSpPr>
        <p:spPr>
          <a:xfrm>
            <a:off x="343347" y="1443841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Leader of the University’s academic 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Collaborator with deans, chairs, faculty, and staff to provide high-quality academic programs and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A job of service</a:t>
            </a:r>
          </a:p>
        </p:txBody>
      </p:sp>
    </p:spTree>
    <p:extLst>
      <p:ext uri="{BB962C8B-B14F-4D97-AF65-F5344CB8AC3E}">
        <p14:creationId xmlns:p14="http://schemas.microsoft.com/office/powerpoint/2010/main" val="256938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F5F-67F3-C3B6-F1A4-B6DF0EEBD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0939AA2-6A8E-BB4F-378D-9378D1DEE3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82D54-DAA1-3DFD-46DA-0F96586F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Who Am I?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F31123BB-66CE-9F93-056D-0186D0810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4A311-90CE-F77F-0DB2-502D29E0A19F}"/>
              </a:ext>
            </a:extLst>
          </p:cNvPr>
          <p:cNvSpPr txBox="1"/>
          <p:nvPr/>
        </p:nvSpPr>
        <p:spPr>
          <a:xfrm>
            <a:off x="752564" y="2263610"/>
            <a:ext cx="10965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Riverdale High School, MTSU, London School of Economics, Vanderbilt University</a:t>
            </a:r>
            <a:br>
              <a:rPr lang="en-US" sz="3200" dirty="0">
                <a:latin typeface="Avenir Book" panose="02000503020000020003" pitchFamily="2" charset="0"/>
              </a:rPr>
            </a:br>
            <a:endParaRPr lang="en-US" sz="32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Professor, Internship Coordinator, Chair, Associate Dean, Dean, Provost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DA0A1765-8C80-3665-D082-90DC581610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818322"/>
            <a:ext cx="2763078" cy="27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962AE-0998-011C-8A99-DDFECBA99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FA8EFF-8FD8-BD7A-1FB9-5A427AE99E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F3173-AAD1-9F08-86B8-545BEC57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Who Am I?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62B8B271-8232-F08F-9D30-0A67D6E99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521A5B-C97F-BE69-845F-AA5D4BC5047C}"/>
              </a:ext>
            </a:extLst>
          </p:cNvPr>
          <p:cNvSpPr txBox="1"/>
          <p:nvPr/>
        </p:nvSpPr>
        <p:spPr>
          <a:xfrm>
            <a:off x="613416" y="1325563"/>
            <a:ext cx="10965168" cy="1505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Three children, two grandchildren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Travel, cycling, photography, Lego, gardening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1CB95-5451-9AFD-96DF-224BC3E23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23" y="3194166"/>
            <a:ext cx="2881470" cy="215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child and child hugging each other&#10;&#10;AI-generated content may be incorrect.">
            <a:extLst>
              <a:ext uri="{FF2B5EF4-FFF2-40B4-BE49-F238E27FC236}">
                <a16:creationId xmlns:a16="http://schemas.microsoft.com/office/drawing/2014/main" id="{43E652B1-254C-2313-BBD9-C3DE4E0D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68" t="21090" r="26440"/>
          <a:stretch>
            <a:fillRect/>
          </a:stretch>
        </p:blipFill>
        <p:spPr>
          <a:xfrm>
            <a:off x="343347" y="3194166"/>
            <a:ext cx="2285005" cy="2121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animals sitting on rocks&#10;&#10;AI-generated content may be incorrect.">
            <a:extLst>
              <a:ext uri="{FF2B5EF4-FFF2-40B4-BE49-F238E27FC236}">
                <a16:creationId xmlns:a16="http://schemas.microsoft.com/office/drawing/2014/main" id="{16222AC5-7223-5AC7-35C2-8BA00EB06C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356" r="8410"/>
          <a:stretch>
            <a:fillRect/>
          </a:stretch>
        </p:blipFill>
        <p:spPr>
          <a:xfrm>
            <a:off x="9380185" y="3194166"/>
            <a:ext cx="2365631" cy="215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Two men standing on a bridge with bicycles&#10;&#10;AI-generated content may be incorrect.">
            <a:extLst>
              <a:ext uri="{FF2B5EF4-FFF2-40B4-BE49-F238E27FC236}">
                <a16:creationId xmlns:a16="http://schemas.microsoft.com/office/drawing/2014/main" id="{D25958E9-50B3-02C1-7CB7-B7345E1E47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649"/>
          <a:stretch>
            <a:fillRect/>
          </a:stretch>
        </p:blipFill>
        <p:spPr>
          <a:xfrm>
            <a:off x="6450474" y="3176132"/>
            <a:ext cx="2365630" cy="215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128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21FC-FF17-C45D-C6A2-ECE602EB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7127B6B-E847-13CB-AC4E-A7C45EFDC5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60F29-4ACE-2644-9EE4-DF88A700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Priority Initiatives for AY 25-26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651E3668-723B-5599-2225-7D0CC5E2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328AC-2837-D6C1-3F4D-BF7085A461A3}"/>
              </a:ext>
            </a:extLst>
          </p:cNvPr>
          <p:cNvSpPr txBox="1"/>
          <p:nvPr/>
        </p:nvSpPr>
        <p:spPr>
          <a:xfrm>
            <a:off x="343347" y="1836244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Enrollment management and student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Faculty and staff professional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Canvas implementation – </a:t>
            </a:r>
            <a:r>
              <a:rPr lang="en-US" sz="3600" dirty="0" err="1">
                <a:latin typeface="Avenir Book" panose="02000503020000020003" pitchFamily="2" charset="0"/>
              </a:rPr>
              <a:t>mtsu.edu</a:t>
            </a:r>
            <a:r>
              <a:rPr lang="en-US" sz="3600" dirty="0">
                <a:latin typeface="Avenir Book" panose="02000503020000020003" pitchFamily="2" charset="0"/>
              </a:rPr>
              <a:t>/canvas</a:t>
            </a:r>
          </a:p>
        </p:txBody>
      </p:sp>
    </p:spTree>
    <p:extLst>
      <p:ext uri="{BB962C8B-B14F-4D97-AF65-F5344CB8AC3E}">
        <p14:creationId xmlns:p14="http://schemas.microsoft.com/office/powerpoint/2010/main" val="335114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C6605-6F75-837E-1108-5EB9F84B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0B4AE92-BAB4-3F7C-9216-2E7199EAC7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6C1D0-F82C-81DD-354F-5843A950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Priority Initiatives for AY 25-26</a:t>
            </a: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4" name="Picture 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8E1A89DE-9B61-FA3B-9983-FD525CAF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51" y="5714492"/>
            <a:ext cx="2101194" cy="92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D7644A-A0EA-C170-BA29-120589F002F2}"/>
              </a:ext>
            </a:extLst>
          </p:cNvPr>
          <p:cNvSpPr txBox="1"/>
          <p:nvPr/>
        </p:nvSpPr>
        <p:spPr>
          <a:xfrm>
            <a:off x="343347" y="1836244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SACSCOC reaffirmation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Artificial Intelligence (AI)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Strategic Plan 2035</a:t>
            </a:r>
          </a:p>
        </p:txBody>
      </p:sp>
    </p:spTree>
    <p:extLst>
      <p:ext uri="{BB962C8B-B14F-4D97-AF65-F5344CB8AC3E}">
        <p14:creationId xmlns:p14="http://schemas.microsoft.com/office/powerpoint/2010/main" val="608778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969</Words>
  <Application>Microsoft Macintosh PowerPoint</Application>
  <PresentationFormat>Widescreen</PresentationFormat>
  <Paragraphs>124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Avenir Book</vt:lpstr>
      <vt:lpstr>Avenir Heavy</vt:lpstr>
      <vt:lpstr>Avenir Medium</vt:lpstr>
      <vt:lpstr>Calibri</vt:lpstr>
      <vt:lpstr>Calibri Light</vt:lpstr>
      <vt:lpstr>Office Theme</vt:lpstr>
      <vt:lpstr>New Faculty Orientation  </vt:lpstr>
      <vt:lpstr>Welcome to MTSU!</vt:lpstr>
      <vt:lpstr>What is a Provost?</vt:lpstr>
      <vt:lpstr>What is a Provost?</vt:lpstr>
      <vt:lpstr>What is a Provost?</vt:lpstr>
      <vt:lpstr>Who Am I?</vt:lpstr>
      <vt:lpstr>Who Am I?</vt:lpstr>
      <vt:lpstr>Priority Initiatives for AY 25-26</vt:lpstr>
      <vt:lpstr>Priority Initiatives for AY 25-26</vt:lpstr>
      <vt:lpstr>Strategic Plan 2035</vt:lpstr>
      <vt:lpstr>Strategic Plan 2035</vt:lpstr>
      <vt:lpstr>Faculty Roles and Responsibilities</vt:lpstr>
      <vt:lpstr>Tips from Fellow Faculty</vt:lpstr>
      <vt:lpstr>Tips from Fellow Faculty</vt:lpstr>
      <vt:lpstr>Center for Teaching and Mentoring</vt:lpstr>
      <vt:lpstr>Fall Faculty Meeting </vt:lpstr>
      <vt:lpstr>Convocation</vt:lpstr>
      <vt:lpstr>Academic Affairs Team</vt:lpstr>
      <vt:lpstr>Conclusion</vt:lpstr>
      <vt:lpstr>Featured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Matthew Hibdon</cp:lastModifiedBy>
  <cp:revision>40</cp:revision>
  <cp:lastPrinted>2025-08-15T15:12:39Z</cp:lastPrinted>
  <dcterms:created xsi:type="dcterms:W3CDTF">2020-09-10T13:30:40Z</dcterms:created>
  <dcterms:modified xsi:type="dcterms:W3CDTF">2025-08-15T19:44:20Z</dcterms:modified>
</cp:coreProperties>
</file>