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69" r:id="rId2"/>
    <p:sldId id="270" r:id="rId3"/>
    <p:sldId id="558" r:id="rId4"/>
    <p:sldId id="557" r:id="rId5"/>
    <p:sldId id="27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B59501-802A-46B9-8AA4-E9E4E2EE9493}" v="27" dt="2025-08-13T21:35:07.9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96" y="1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B3442-711A-4453-A41C-8D266B99F9B4}" type="datetimeFigureOut">
              <a:rPr lang="en-US" smtClean="0"/>
              <a:t>8/13/2025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DC444-CACF-415A-848D-1492FBF5F4FC}" type="slidenum">
              <a:rPr lang="en-US" smtClean="0"/>
              <a:t>‹#›</a:t>
            </a:fld>
            <a:endParaRPr lang="en-US"/>
          </a:p>
        </p:txBody>
      </p:sp>
    </p:spTree>
    <p:extLst>
      <p:ext uri="{BB962C8B-B14F-4D97-AF65-F5344CB8AC3E}">
        <p14:creationId xmlns:p14="http://schemas.microsoft.com/office/powerpoint/2010/main" val="2852991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65E195-C89C-4871-8AE9-903FDB8B6D9D}" type="datetimeFigureOut">
              <a:rPr lang="en-US" smtClean="0"/>
              <a:t>8/13/2025</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99994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5E195-C89C-4871-8AE9-903FDB8B6D9D}" type="datetimeFigureOut">
              <a:rPr lang="en-US" smtClean="0"/>
              <a:t>8/13/2025</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443436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4665E195-C89C-4871-8AE9-903FDB8B6D9D}" type="datetimeFigureOut">
              <a:rPr lang="en-US" smtClean="0"/>
              <a:t>8/13/2025</a:t>
            </a:fld>
            <a:endParaRPr lang="en-US"/>
          </a:p>
        </p:txBody>
      </p:sp>
      <p:sp>
        <p:nvSpPr>
          <p:cNvPr id="5" name="Footer Placeholder 4"/>
          <p:cNvSpPr>
            <a:spLocks noGrp="1"/>
          </p:cNvSpPr>
          <p:nvPr>
            <p:ph type="ftr" sz="quarter" idx="11"/>
          </p:nvPr>
        </p:nvSpPr>
        <p:spPr>
          <a:xfrm>
            <a:off x="3776135" y="6422854"/>
            <a:ext cx="4279669" cy="365125"/>
          </a:xfrm>
        </p:spPr>
        <p:txBody>
          <a:bodyPr/>
          <a:lstStyle/>
          <a:p>
            <a:r>
              <a:rPr lang="en-US"/>
              <a:t>Add a footer</a:t>
            </a:r>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3194784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5E195-C89C-4871-8AE9-903FDB8B6D9D}" type="datetimeFigureOut">
              <a:rPr lang="en-US" smtClean="0"/>
              <a:t>8/13/2025</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24689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4665E195-C89C-4871-8AE9-903FDB8B6D9D}" type="datetimeFigureOut">
              <a:rPr lang="en-US" smtClean="0"/>
              <a:t>8/13/2025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Add a footer</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62D6987-FB6D-4DB8-81B8-AD0F35E3BB5F}" type="slidenum">
              <a:rPr lang="en-US" smtClean="0"/>
              <a:t>‹#›</a:t>
            </a:fld>
            <a:endParaRPr lang="en-US"/>
          </a:p>
        </p:txBody>
      </p:sp>
    </p:spTree>
    <p:extLst>
      <p:ext uri="{BB962C8B-B14F-4D97-AF65-F5344CB8AC3E}">
        <p14:creationId xmlns:p14="http://schemas.microsoft.com/office/powerpoint/2010/main" val="226387766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65E195-C89C-4871-8AE9-903FDB8B6D9D}" type="datetimeFigureOut">
              <a:rPr lang="en-US" smtClean="0"/>
              <a:t>8/13/2025</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57646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65E195-C89C-4871-8AE9-903FDB8B6D9D}" type="datetimeFigureOut">
              <a:rPr lang="en-US" smtClean="0"/>
              <a:t>8/13/2025</a:t>
            </a:fld>
            <a:endParaRPr lang="en-US"/>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400967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65E195-C89C-4871-8AE9-903FDB8B6D9D}" type="datetimeFigureOut">
              <a:rPr lang="en-US" smtClean="0"/>
              <a:t>8/13/2025</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09340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t>8/13/2025</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381579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8/13/2025</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5218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8/13/2025</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379037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665E195-C89C-4871-8AE9-903FDB8B6D9D}" type="datetimeFigureOut">
              <a:rPr lang="en-US" smtClean="0"/>
              <a:pPr/>
              <a:t>8/13/2025</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062D6987-FB6D-4DB8-81B8-AD0F35E3BB5F}" type="slidenum">
              <a:rPr lang="en-US" smtClean="0"/>
              <a:pPr/>
              <a:t>‹#›</a:t>
            </a:fld>
            <a:endParaRPr lang="en-US"/>
          </a:p>
        </p:txBody>
      </p:sp>
    </p:spTree>
    <p:extLst>
      <p:ext uri="{BB962C8B-B14F-4D97-AF65-F5344CB8AC3E}">
        <p14:creationId xmlns:p14="http://schemas.microsoft.com/office/powerpoint/2010/main" val="3100416666"/>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mtsu.edu/dac/how-to-register.php" TargetMode="External"/><Relationship Id="rId2" Type="http://schemas.openxmlformats.org/officeDocument/2006/relationships/hyperlink" Target="https://mtsu.edu/da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dac.mtsu.edu/faculty-faq/" TargetMode="External"/><Relationship Id="rId7" Type="http://schemas.openxmlformats.org/officeDocument/2006/relationships/hyperlink" Target="https://mtsu.edu/dac/atc.php" TargetMode="External"/><Relationship Id="rId2" Type="http://schemas.openxmlformats.org/officeDocument/2006/relationships/hyperlink" Target="https://dac.mtsu.edu/" TargetMode="External"/><Relationship Id="rId1" Type="http://schemas.openxmlformats.org/officeDocument/2006/relationships/slideLayout" Target="../slideLayouts/slideLayout2.xml"/><Relationship Id="rId6" Type="http://schemas.openxmlformats.org/officeDocument/2006/relationships/hyperlink" Target="mailto:adatech@mtsu.edu" TargetMode="External"/><Relationship Id="rId5" Type="http://schemas.openxmlformats.org/officeDocument/2006/relationships/hyperlink" Target="https://dac.mtsu.edu/test-process-intro/" TargetMode="External"/><Relationship Id="rId4" Type="http://schemas.openxmlformats.org/officeDocument/2006/relationships/hyperlink" Target="mailto:dacemail@mts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7619F-40E2-4038-AC49-C7949D0CE2CA}"/>
              </a:ext>
            </a:extLst>
          </p:cNvPr>
          <p:cNvSpPr>
            <a:spLocks noGrp="1"/>
          </p:cNvSpPr>
          <p:nvPr>
            <p:ph type="title"/>
          </p:nvPr>
        </p:nvSpPr>
        <p:spPr/>
        <p:txBody>
          <a:bodyPr>
            <a:normAutofit fontScale="90000"/>
          </a:bodyPr>
          <a:lstStyle/>
          <a:p>
            <a:r>
              <a:rPr lang="en-US" sz="4800" dirty="0"/>
              <a:t>The Disability &amp; Access Center (DAC)</a:t>
            </a:r>
            <a:br>
              <a:rPr lang="en-US" sz="4800" dirty="0"/>
            </a:br>
            <a:endParaRPr lang="en-US" sz="4800" dirty="0"/>
          </a:p>
        </p:txBody>
      </p:sp>
      <p:sp>
        <p:nvSpPr>
          <p:cNvPr id="4" name="Text Placeholder 3">
            <a:extLst>
              <a:ext uri="{FF2B5EF4-FFF2-40B4-BE49-F238E27FC236}">
                <a16:creationId xmlns:a16="http://schemas.microsoft.com/office/drawing/2014/main" id="{20D17A8B-84D4-4C15-A586-36B76A3E2CD3}"/>
              </a:ext>
            </a:extLst>
          </p:cNvPr>
          <p:cNvSpPr>
            <a:spLocks noGrp="1"/>
          </p:cNvSpPr>
          <p:nvPr>
            <p:ph type="body" idx="1"/>
          </p:nvPr>
        </p:nvSpPr>
        <p:spPr/>
        <p:txBody>
          <a:bodyPr>
            <a:normAutofit fontScale="92500" lnSpcReduction="10000"/>
          </a:bodyPr>
          <a:lstStyle/>
          <a:p>
            <a:r>
              <a:rPr lang="en-US" dirty="0"/>
              <a:t>Located in the Keathley University Center (KUC), Room 107</a:t>
            </a:r>
          </a:p>
          <a:p>
            <a:r>
              <a:rPr lang="en-US" dirty="0"/>
              <a:t>Ph: 615-898-2783</a:t>
            </a:r>
          </a:p>
          <a:p>
            <a:r>
              <a:rPr lang="en-US" dirty="0"/>
              <a:t>Email: dacemail@mtsu.edu</a:t>
            </a:r>
          </a:p>
        </p:txBody>
      </p:sp>
      <p:pic>
        <p:nvPicPr>
          <p:cNvPr id="6" name="Picture 5" descr="Logo for MTSU's Disability &amp; Access Center department.">
            <a:extLst>
              <a:ext uri="{FF2B5EF4-FFF2-40B4-BE49-F238E27FC236}">
                <a16:creationId xmlns:a16="http://schemas.microsoft.com/office/drawing/2014/main" id="{60C475F0-72D8-463A-A75E-A17DDCC4C2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9843" y="5921035"/>
            <a:ext cx="3876261" cy="803615"/>
          </a:xfrm>
          <a:prstGeom prst="rect">
            <a:avLst/>
          </a:prstGeom>
        </p:spPr>
      </p:pic>
    </p:spTree>
    <p:extLst>
      <p:ext uri="{BB962C8B-B14F-4D97-AF65-F5344CB8AC3E}">
        <p14:creationId xmlns:p14="http://schemas.microsoft.com/office/powerpoint/2010/main" val="420109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02919" y="284176"/>
            <a:ext cx="9784080" cy="1508760"/>
          </a:xfrm>
        </p:spPr>
        <p:txBody>
          <a:bodyPr>
            <a:normAutofit/>
          </a:bodyPr>
          <a:lstStyle/>
          <a:p>
            <a:pPr algn="ctr"/>
            <a:r>
              <a:rPr lang="en-US" sz="3200" dirty="0"/>
              <a:t>the Disability &amp; Access Center (DAC)</a:t>
            </a:r>
            <a:br>
              <a:rPr lang="en-US" sz="3200" dirty="0"/>
            </a:br>
            <a:r>
              <a:rPr lang="en-US" sz="2400" dirty="0"/>
              <a:t>Student Registration and what we do</a:t>
            </a:r>
          </a:p>
        </p:txBody>
      </p:sp>
      <p:sp>
        <p:nvSpPr>
          <p:cNvPr id="14" name="Content Placeholder 13"/>
          <p:cNvSpPr>
            <a:spLocks noGrp="1"/>
          </p:cNvSpPr>
          <p:nvPr>
            <p:ph idx="1"/>
          </p:nvPr>
        </p:nvSpPr>
        <p:spPr>
          <a:xfrm>
            <a:off x="1202919" y="2011680"/>
            <a:ext cx="10058115" cy="4206240"/>
          </a:xfrm>
        </p:spPr>
        <p:txBody>
          <a:bodyPr>
            <a:normAutofit/>
          </a:bodyPr>
          <a:lstStyle/>
          <a:p>
            <a:r>
              <a:rPr lang="en-US" dirty="0"/>
              <a:t>The </a:t>
            </a:r>
            <a:r>
              <a:rPr lang="en-US" dirty="0">
                <a:hlinkClick r:id="rId2"/>
              </a:rPr>
              <a:t>Disability &amp; Access Center (DAC) </a:t>
            </a:r>
            <a:r>
              <a:rPr lang="en-US" dirty="0"/>
              <a:t>offers services to various types of disabilities for students who make the decision to self-identify and </a:t>
            </a:r>
            <a:r>
              <a:rPr lang="en-US" dirty="0">
                <a:hlinkClick r:id="rId3"/>
              </a:rPr>
              <a:t>register with our office</a:t>
            </a:r>
            <a:r>
              <a:rPr lang="en-US" dirty="0"/>
              <a:t>.</a:t>
            </a:r>
          </a:p>
          <a:p>
            <a:r>
              <a:rPr lang="en-US" dirty="0"/>
              <a:t>Examples of the types of disabilities that qualify students for services are:</a:t>
            </a:r>
          </a:p>
          <a:p>
            <a:pPr lvl="1"/>
            <a:r>
              <a:rPr lang="en-US" dirty="0"/>
              <a:t>Mental Health (such as anxiety, depression, or PTSD)</a:t>
            </a:r>
          </a:p>
          <a:p>
            <a:pPr lvl="1"/>
            <a:r>
              <a:rPr lang="en-US" dirty="0"/>
              <a:t>Learning Disabilities, ADD, Autism</a:t>
            </a:r>
          </a:p>
          <a:p>
            <a:pPr lvl="1"/>
            <a:r>
              <a:rPr lang="en-US" dirty="0"/>
              <a:t>Visual Impairments, Hearing Impairments</a:t>
            </a:r>
          </a:p>
          <a:p>
            <a:pPr lvl="1"/>
            <a:r>
              <a:rPr lang="en-US" dirty="0"/>
              <a:t>Mobility-Related Disabilities, Chronic Illness, Traumatic Brain Injury, &amp; More </a:t>
            </a:r>
          </a:p>
          <a:p>
            <a:pPr marL="0" indent="0">
              <a:buNone/>
            </a:pPr>
            <a:r>
              <a:rPr lang="en-US" sz="2400" b="1" dirty="0">
                <a:latin typeface="Calibri" panose="020F0502020204030204" pitchFamily="34" charset="0"/>
                <a:ea typeface="Calibri" panose="020F0502020204030204" pitchFamily="34" charset="0"/>
                <a:cs typeface="Times New Roman" panose="02020603050405020304" pitchFamily="18" charset="0"/>
              </a:rPr>
              <a:t>Think of a reasonable accommodation as whatever gets the person with a disability to the same starting line as someone without a disability. Whether a physical or a mental substantial limitation, they are starting from a disadvantage. DAC Levels the playing field.</a:t>
            </a:r>
            <a:endParaRPr lang="en-US" dirty="0"/>
          </a:p>
          <a:p>
            <a:pPr marL="0" lvl="0" indent="0">
              <a:buNone/>
            </a:pPr>
            <a:endParaRPr lang="en-US" dirty="0"/>
          </a:p>
        </p:txBody>
      </p:sp>
    </p:spTree>
    <p:extLst>
      <p:ext uri="{BB962C8B-B14F-4D97-AF65-F5344CB8AC3E}">
        <p14:creationId xmlns:p14="http://schemas.microsoft.com/office/powerpoint/2010/main" val="216142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D096-B39C-6CFE-72BB-7EB9E2028AC6}"/>
              </a:ext>
            </a:extLst>
          </p:cNvPr>
          <p:cNvSpPr>
            <a:spLocks noGrp="1"/>
          </p:cNvSpPr>
          <p:nvPr>
            <p:ph type="title" idx="4294967295"/>
          </p:nvPr>
        </p:nvSpPr>
        <p:spPr>
          <a:xfrm>
            <a:off x="0" y="284163"/>
            <a:ext cx="9783763" cy="1163637"/>
          </a:xfrm>
        </p:spPr>
        <p:txBody>
          <a:bodyPr>
            <a:normAutofit/>
          </a:bodyPr>
          <a:lstStyle/>
          <a:p>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The Interactive Process </a:t>
            </a:r>
            <a:endParaRPr lang="en-US" dirty="0"/>
          </a:p>
        </p:txBody>
      </p:sp>
      <p:sp>
        <p:nvSpPr>
          <p:cNvPr id="3" name="Content Placeholder 2">
            <a:extLst>
              <a:ext uri="{FF2B5EF4-FFF2-40B4-BE49-F238E27FC236}">
                <a16:creationId xmlns:a16="http://schemas.microsoft.com/office/drawing/2014/main" id="{988A8E89-1A34-1819-DBDA-38BFB4CCFE45}"/>
              </a:ext>
            </a:extLst>
          </p:cNvPr>
          <p:cNvSpPr>
            <a:spLocks noGrp="1"/>
          </p:cNvSpPr>
          <p:nvPr>
            <p:ph idx="4294967295"/>
          </p:nvPr>
        </p:nvSpPr>
        <p:spPr>
          <a:xfrm>
            <a:off x="0" y="533400"/>
            <a:ext cx="11963400" cy="5353050"/>
          </a:xfrm>
        </p:spPr>
        <p:txBody>
          <a:bodyPr>
            <a:noAutofit/>
          </a:bodyPr>
          <a:lstStyle/>
          <a:p>
            <a:pPr marL="0" marR="0">
              <a:lnSpc>
                <a:spcPct val="115000"/>
              </a:lnSpc>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The interactive process (component of ADA) applies to colleges and universities when it comes to accommodating their students with disabilities.</a:t>
            </a:r>
          </a:p>
          <a:p>
            <a:pPr marL="0" marR="0">
              <a:lnSpc>
                <a:spcPct val="115000"/>
              </a:lnSpc>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Student submits documentation justifying the accommodation request, DAC relay the accommodation request to the teacher via Email, the DAC (disability expert) and teacher (content expert) engage in a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GOOD FAITH</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discussion of whether the accommodation would be reasonable (doable) or a fundamental alteration (not doable) based on this one unique course(case by case).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GOOD FAITH</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refers to a collaborative discussion.</a:t>
            </a:r>
          </a:p>
          <a:p>
            <a:pPr marL="0" marR="0" algn="ctr">
              <a:lnSpc>
                <a:spcPct val="115000"/>
              </a:lnSpc>
              <a:spcAft>
                <a:spcPts val="800"/>
              </a:spcAft>
              <a:buNone/>
            </a:pPr>
            <a:r>
              <a:rPr lang="en-US" sz="2000" b="1" kern="100" dirty="0">
                <a:latin typeface="Calibri" panose="020F0502020204030204" pitchFamily="34" charset="0"/>
                <a:ea typeface="Calibri" panose="020F0502020204030204" pitchFamily="34" charset="0"/>
                <a:cs typeface="Times New Roman" panose="02020603050405020304" pitchFamily="18" charset="0"/>
              </a:rPr>
              <a:t>Have reservations? 	 TRUST THE PROCESS/LAW</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000" kern="100" dirty="0">
                <a:latin typeface="Calibri" panose="020F0502020204030204" pitchFamily="34" charset="0"/>
                <a:ea typeface="Calibri" panose="020F0502020204030204" pitchFamily="34" charset="0"/>
                <a:cs typeface="Times New Roman" panose="02020603050405020304" pitchFamily="18" charset="0"/>
              </a:rPr>
              <a:t>ADA Interactive Process is your friend  , TRUST the process.</a:t>
            </a:r>
          </a:p>
          <a:p>
            <a:pPr marL="0" marR="0">
              <a:lnSpc>
                <a:spcPct val="115000"/>
              </a:lnSpc>
              <a:spcAft>
                <a:spcPts val="800"/>
              </a:spcAft>
              <a:buNone/>
            </a:pPr>
            <a:r>
              <a:rPr lang="en-US" sz="2000" kern="100" dirty="0">
                <a:latin typeface="Calibri" panose="020F0502020204030204" pitchFamily="34" charset="0"/>
                <a:ea typeface="Calibri" panose="020F0502020204030204" pitchFamily="34" charset="0"/>
                <a:cs typeface="Times New Roman" panose="02020603050405020304" pitchFamily="18" charset="0"/>
              </a:rPr>
              <a:t>Think of it as a checks and balances system. Accommodation letters are asking if the accommodation is possible, Interactive Process leads to finding out if something is an alteration or merely a personal preference </a:t>
            </a:r>
          </a:p>
          <a:p>
            <a:pPr>
              <a:buNone/>
            </a:pPr>
            <a:r>
              <a:rPr lang="en-US" sz="2000" dirty="0">
                <a:latin typeface="Calibri" panose="020F0502020204030204" pitchFamily="34" charset="0"/>
                <a:ea typeface="Calibri" panose="020F0502020204030204" pitchFamily="34" charset="0"/>
                <a:cs typeface="Times New Roman" panose="02020603050405020304" pitchFamily="18" charset="0"/>
              </a:rPr>
              <a:t>i.e. “I don’t </a:t>
            </a:r>
            <a:r>
              <a:rPr lang="en-US" sz="2000" dirty="0" err="1">
                <a:latin typeface="Calibri" panose="020F0502020204030204" pitchFamily="34" charset="0"/>
                <a:ea typeface="Calibri" panose="020F0502020204030204" pitchFamily="34" charset="0"/>
                <a:cs typeface="Times New Roman" panose="02020603050405020304" pitchFamily="18" charset="0"/>
              </a:rPr>
              <a:t>wanna</a:t>
            </a:r>
            <a:r>
              <a:rPr lang="en-US" sz="2000" dirty="0">
                <a:latin typeface="Calibri" panose="020F0502020204030204" pitchFamily="34" charset="0"/>
                <a:ea typeface="Calibri" panose="020F0502020204030204" pitchFamily="34" charset="0"/>
                <a:cs typeface="Times New Roman" panose="02020603050405020304" pitchFamily="18" charset="0"/>
              </a:rPr>
              <a:t> do it”.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731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C4D81-155F-D333-EA9F-17C786AA16C8}"/>
              </a:ext>
            </a:extLst>
          </p:cNvPr>
          <p:cNvSpPr>
            <a:spLocks noGrp="1"/>
          </p:cNvSpPr>
          <p:nvPr>
            <p:ph type="title" idx="4294967295"/>
          </p:nvPr>
        </p:nvSpPr>
        <p:spPr>
          <a:xfrm>
            <a:off x="0" y="284163"/>
            <a:ext cx="9929813" cy="830262"/>
          </a:xfrm>
        </p:spPr>
        <p:txBody>
          <a:bodyPr>
            <a:normAutofit/>
          </a:bodyPr>
          <a:lstStyle/>
          <a:p>
            <a:r>
              <a:rPr lang="en-US" sz="4400" b="1" u="sng" kern="100" dirty="0">
                <a:effectLst/>
                <a:latin typeface="Calibri" panose="020F0502020204030204" pitchFamily="34" charset="0"/>
                <a:ea typeface="Calibri" panose="020F0502020204030204" pitchFamily="34" charset="0"/>
                <a:cs typeface="Times New Roman" panose="02020603050405020304" pitchFamily="18" charset="0"/>
              </a:rPr>
              <a:t>What To Do</a:t>
            </a:r>
            <a:endParaRPr lang="en-US" u="sng" dirty="0"/>
          </a:p>
        </p:txBody>
      </p:sp>
      <p:sp>
        <p:nvSpPr>
          <p:cNvPr id="3" name="Content Placeholder 2">
            <a:extLst>
              <a:ext uri="{FF2B5EF4-FFF2-40B4-BE49-F238E27FC236}">
                <a16:creationId xmlns:a16="http://schemas.microsoft.com/office/drawing/2014/main" id="{EAA13E83-725C-A2C4-B80F-170081C057A7}"/>
              </a:ext>
            </a:extLst>
          </p:cNvPr>
          <p:cNvSpPr>
            <a:spLocks noGrp="1"/>
          </p:cNvSpPr>
          <p:nvPr>
            <p:ph idx="4294967295"/>
          </p:nvPr>
        </p:nvSpPr>
        <p:spPr>
          <a:xfrm>
            <a:off x="495300" y="-1"/>
            <a:ext cx="11334750" cy="6781801"/>
          </a:xfrm>
        </p:spPr>
        <p:txBody>
          <a:bodyPr>
            <a:noAutofit/>
          </a:bodyPr>
          <a:lstStyle/>
          <a:p>
            <a:pPr marL="0" marR="0">
              <a:lnSpc>
                <a:spcPct val="115000"/>
              </a:lnSpc>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-Do be respectful and remember D</a:t>
            </a:r>
            <a:r>
              <a:rPr lang="en-US" sz="1800" kern="100" dirty="0">
                <a:latin typeface="Calibri" panose="020F0502020204030204" pitchFamily="34" charset="0"/>
                <a:ea typeface="Calibri" panose="020F0502020204030204" pitchFamily="34" charset="0"/>
                <a:cs typeface="Times New Roman" panose="02020603050405020304" pitchFamily="18" charset="0"/>
              </a:rPr>
              <a:t>AC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students are people i.e. someone’s loved one. FOLLOW THE GOLDEN RULE</a:t>
            </a:r>
          </a:p>
          <a:p>
            <a:pPr marL="0" marR="0">
              <a:lnSpc>
                <a:spcPct val="115000"/>
              </a:lnSpc>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-Read the accommodation letters you get via email.  Do talk to the student about implementing accommodations. if no issues or concerns.  </a:t>
            </a:r>
          </a:p>
          <a:p>
            <a:pPr marL="0" marR="0">
              <a:lnSpc>
                <a:spcPct val="115000"/>
              </a:lnSpc>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-Do be genuine and open when engaging in the process if discussing reasonable verse alterations with the DA</a:t>
            </a:r>
            <a:r>
              <a:rPr lang="en-US" sz="1800" kern="100" dirty="0">
                <a:latin typeface="Calibri" panose="020F0502020204030204" pitchFamily="34" charset="0"/>
                <a:ea typeface="Calibri" panose="020F0502020204030204" pitchFamily="34" charset="0"/>
                <a:cs typeface="Times New Roman" panose="02020603050405020304" pitchFamily="18" charset="0"/>
              </a:rPr>
              <a:t>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This is a time for healthy discussions and brainstorming as a team. Coming in hot, defensive, or insulted never helps and only causes more issues. Call and teach us about your unique course format, the course outcomes, objectives, and we will listen and bounce ideas around. If one accommodation can’t work, maybe an alternative will? Maybe none will.</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US" sz="2800" b="1" u="sng" kern="100" dirty="0">
                <a:latin typeface="Calibri" panose="020F0502020204030204" pitchFamily="34" charset="0"/>
                <a:ea typeface="Calibri" panose="020F0502020204030204" pitchFamily="34" charset="0"/>
                <a:cs typeface="Times New Roman" panose="02020603050405020304" pitchFamily="18" charset="0"/>
              </a:rPr>
              <a:t>What NOT to Do</a:t>
            </a:r>
          </a:p>
          <a:p>
            <a:pPr lvl="0">
              <a:lnSpc>
                <a:spcPct val="107000"/>
              </a:lnSpc>
              <a:buFont typeface="+mj-lt"/>
              <a:buAutoNum type="arabicParenR"/>
            </a:pPr>
            <a:r>
              <a:rPr lang="en-US" sz="1600" kern="100" dirty="0">
                <a:latin typeface="Calibri" panose="020F0502020204030204" pitchFamily="34" charset="0"/>
                <a:ea typeface="Calibri" panose="020F0502020204030204" pitchFamily="34" charset="0"/>
                <a:cs typeface="Times New Roman" panose="02020603050405020304" pitchFamily="18" charset="0"/>
              </a:rPr>
              <a:t>The student teacher relationship is a power imbalance. </a:t>
            </a:r>
            <a:r>
              <a:rPr lang="en-US" sz="1600" b="1" kern="100" dirty="0">
                <a:latin typeface="Calibri" panose="020F0502020204030204" pitchFamily="34" charset="0"/>
                <a:ea typeface="Calibri" panose="020F0502020204030204" pitchFamily="34" charset="0"/>
                <a:cs typeface="Times New Roman" panose="02020603050405020304" pitchFamily="18" charset="0"/>
              </a:rPr>
              <a:t>Don’t intimidate student, don’t negotiate</a:t>
            </a:r>
            <a:r>
              <a:rPr lang="en-US" sz="1600" kern="100" dirty="0">
                <a:latin typeface="Calibri" panose="020F0502020204030204" pitchFamily="34" charset="0"/>
                <a:ea typeface="Calibri" panose="020F0502020204030204" pitchFamily="34" charset="0"/>
                <a:cs typeface="Times New Roman" panose="02020603050405020304" pitchFamily="18" charset="0"/>
              </a:rPr>
              <a:t> with student  “you don’t really need extra time’ ‘how about first trying it without accommodations” </a:t>
            </a:r>
          </a:p>
          <a:p>
            <a:pPr marL="685800" marR="0">
              <a:lnSpc>
                <a:spcPct val="107000"/>
              </a:lnSpc>
              <a:buNone/>
            </a:pPr>
            <a:r>
              <a:rPr lang="en-US" sz="1600" b="1" kern="100" dirty="0">
                <a:latin typeface="Calibri" panose="020F0502020204030204" pitchFamily="34" charset="0"/>
                <a:ea typeface="Calibri" panose="020F0502020204030204" pitchFamily="34" charset="0"/>
                <a:cs typeface="Times New Roman" panose="02020603050405020304" pitchFamily="18" charset="0"/>
              </a:rPr>
              <a:t>Office of Civil Rights (OCR )</a:t>
            </a:r>
            <a:r>
              <a:rPr lang="en-US" sz="1600" kern="100" dirty="0">
                <a:latin typeface="Calibri" panose="020F0502020204030204" pitchFamily="34" charset="0"/>
                <a:ea typeface="Calibri" panose="020F0502020204030204" pitchFamily="34" charset="0"/>
                <a:cs typeface="Times New Roman" panose="02020603050405020304" pitchFamily="18" charset="0"/>
              </a:rPr>
              <a:t>: </a:t>
            </a:r>
            <a:r>
              <a:rPr lang="en-US" sz="1600" i="1" kern="100" dirty="0">
                <a:latin typeface="Calibri" panose="020F0502020204030204" pitchFamily="34" charset="0"/>
                <a:ea typeface="Calibri" panose="020F0502020204030204" pitchFamily="34" charset="0"/>
                <a:cs typeface="Times New Roman" panose="02020603050405020304" pitchFamily="18" charset="0"/>
              </a:rPr>
              <a:t>The instructor may not override Disability Director’s decision. The Disability Director is the only individual at the College who is qualified to decide about accommodations for students. Then work out if an alteration or not with the content expert-the teacher (Surry Community College, North Carolina, 2017)</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mj-lt"/>
              <a:buAutoNum type="arabicPeriod" startAt="7"/>
            </a:pPr>
            <a:r>
              <a:rPr lang="en-US" sz="1600" kern="100" dirty="0">
                <a:latin typeface="Calibri" panose="020F0502020204030204" pitchFamily="34" charset="0"/>
                <a:ea typeface="Calibri" panose="020F0502020204030204" pitchFamily="34" charset="0"/>
                <a:cs typeface="Times New Roman" panose="02020603050405020304" pitchFamily="18" charset="0"/>
              </a:rPr>
              <a:t>If concerned about the request, or have questions communicate with the DAC. The DAC are trained on how to navigate legally tricky conversations.</a:t>
            </a:r>
          </a:p>
          <a:p>
            <a:pPr lvl="0">
              <a:lnSpc>
                <a:spcPct val="107000"/>
              </a:lnSpc>
              <a:spcAft>
                <a:spcPts val="800"/>
              </a:spcAft>
              <a:buFont typeface="+mj-lt"/>
              <a:buAutoNum type="arabicPeriod" startAt="7"/>
            </a:pPr>
            <a:r>
              <a:rPr lang="en-US" sz="1600" dirty="0">
                <a:latin typeface="Calibri" panose="020F0502020204030204" pitchFamily="34" charset="0"/>
                <a:ea typeface="Calibri" panose="020F0502020204030204" pitchFamily="34" charset="0"/>
                <a:cs typeface="Times New Roman" panose="02020603050405020304" pitchFamily="18" charset="0"/>
              </a:rPr>
              <a:t>Don’t ask what is your diagnosis (some may volunteer it , but most typically don’t)</a:t>
            </a:r>
          </a:p>
        </p:txBody>
      </p:sp>
    </p:spTree>
    <p:extLst>
      <p:ext uri="{BB962C8B-B14F-4D97-AF65-F5344CB8AC3E}">
        <p14:creationId xmlns:p14="http://schemas.microsoft.com/office/powerpoint/2010/main" val="93866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C3E7-872F-4E2B-81B1-01F4DBEB621E}"/>
              </a:ext>
            </a:extLst>
          </p:cNvPr>
          <p:cNvSpPr>
            <a:spLocks noGrp="1"/>
          </p:cNvSpPr>
          <p:nvPr>
            <p:ph type="title"/>
          </p:nvPr>
        </p:nvSpPr>
        <p:spPr/>
        <p:txBody>
          <a:bodyPr/>
          <a:lstStyle/>
          <a:p>
            <a:pPr algn="ctr"/>
            <a:r>
              <a:rPr lang="en-US" dirty="0"/>
              <a:t>Resources within DAC</a:t>
            </a:r>
          </a:p>
        </p:txBody>
      </p:sp>
      <p:sp>
        <p:nvSpPr>
          <p:cNvPr id="3" name="Content Placeholder 2">
            <a:extLst>
              <a:ext uri="{FF2B5EF4-FFF2-40B4-BE49-F238E27FC236}">
                <a16:creationId xmlns:a16="http://schemas.microsoft.com/office/drawing/2014/main" id="{AA223230-70C6-409B-8820-0636E0FA9495}"/>
              </a:ext>
            </a:extLst>
          </p:cNvPr>
          <p:cNvSpPr>
            <a:spLocks noGrp="1"/>
          </p:cNvSpPr>
          <p:nvPr>
            <p:ph idx="1"/>
          </p:nvPr>
        </p:nvSpPr>
        <p:spPr/>
        <p:txBody>
          <a:bodyPr>
            <a:normAutofit lnSpcReduction="10000"/>
          </a:bodyPr>
          <a:lstStyle/>
          <a:p>
            <a:endParaRPr lang="en-US" dirty="0"/>
          </a:p>
          <a:p>
            <a:r>
              <a:rPr lang="en-US" dirty="0"/>
              <a:t>If you have any questions about the Disability &amp; Access Center (DAC) or accommodations, please reach out to us in the following ways: All things DAC </a:t>
            </a:r>
            <a:r>
              <a:rPr lang="en-US" dirty="0">
                <a:hlinkClick r:id="rId2"/>
              </a:rPr>
              <a:t>https://dac.mtsu.edu/</a:t>
            </a:r>
            <a:r>
              <a:rPr lang="en-US" dirty="0"/>
              <a:t> , see Faculty FAQ’s </a:t>
            </a:r>
            <a:r>
              <a:rPr lang="en-US" dirty="0">
                <a:hlinkClick r:id="rId3"/>
              </a:rPr>
              <a:t>https://dac.mtsu.edu/faculty-faq/</a:t>
            </a:r>
            <a:r>
              <a:rPr lang="en-US" dirty="0"/>
              <a:t> </a:t>
            </a:r>
          </a:p>
          <a:p>
            <a:pPr lvl="1"/>
            <a:r>
              <a:rPr lang="en-US" dirty="0"/>
              <a:t>Phone: 615-898-2783</a:t>
            </a:r>
          </a:p>
          <a:p>
            <a:pPr lvl="1"/>
            <a:r>
              <a:rPr lang="en-US" dirty="0"/>
              <a:t>E-mail: </a:t>
            </a:r>
            <a:r>
              <a:rPr lang="en-US" dirty="0">
                <a:hlinkClick r:id="rId4"/>
              </a:rPr>
              <a:t>dacemail@mtsu.edu</a:t>
            </a:r>
            <a:endParaRPr lang="en-US" dirty="0"/>
          </a:p>
          <a:p>
            <a:pPr lvl="1"/>
            <a:r>
              <a:rPr lang="en-US" dirty="0"/>
              <a:t>DAC testing office, please find direct link at </a:t>
            </a:r>
            <a:r>
              <a:rPr lang="en-US" dirty="0">
                <a:hlinkClick r:id="rId5"/>
              </a:rPr>
              <a:t>https://dac.mtsu.edu/test-process-intro/</a:t>
            </a:r>
            <a:r>
              <a:rPr lang="en-US" dirty="0"/>
              <a:t> .  Located in KUC 107.</a:t>
            </a:r>
          </a:p>
          <a:p>
            <a:r>
              <a:rPr lang="en-US" dirty="0"/>
              <a:t>If you have any questions about alternative formats or adaptive technology, please reach out to the Adaptive Technology Center (ATC) in the following ways:</a:t>
            </a:r>
          </a:p>
          <a:p>
            <a:pPr lvl="1"/>
            <a:r>
              <a:rPr lang="en-US" dirty="0"/>
              <a:t>Phone: 615-904-8550		E-mail: </a:t>
            </a:r>
            <a:r>
              <a:rPr lang="en-US" dirty="0">
                <a:hlinkClick r:id="rId6"/>
              </a:rPr>
              <a:t>adatech@mtsu.edu</a:t>
            </a:r>
            <a:r>
              <a:rPr lang="en-US" dirty="0"/>
              <a:t> </a:t>
            </a:r>
          </a:p>
          <a:p>
            <a:pPr marL="228600" lvl="1" indent="0">
              <a:buNone/>
            </a:pPr>
            <a:r>
              <a:rPr lang="en-US" dirty="0">
                <a:hlinkClick r:id="rId7"/>
              </a:rPr>
              <a:t>https://mtsu.edu/dac/atc.php</a:t>
            </a:r>
            <a:r>
              <a:rPr lang="en-US" dirty="0"/>
              <a:t>.  Located in Library 174.</a:t>
            </a:r>
          </a:p>
          <a:p>
            <a:endParaRPr lang="en-US" dirty="0"/>
          </a:p>
        </p:txBody>
      </p:sp>
    </p:spTree>
    <p:extLst>
      <p:ext uri="{BB962C8B-B14F-4D97-AF65-F5344CB8AC3E}">
        <p14:creationId xmlns:p14="http://schemas.microsoft.com/office/powerpoint/2010/main" val="1374552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762ebf40-80b2-40ba-86fe-6dd409acb499}" enabled="0" method="" siteId="{762ebf40-80b2-40ba-86fe-6dd409acb499}" removed="1"/>
</clbl:labelList>
</file>

<file path=docProps/app.xml><?xml version="1.0" encoding="utf-8"?>
<Properties xmlns="http://schemas.openxmlformats.org/officeDocument/2006/extended-properties" xmlns:vt="http://schemas.openxmlformats.org/officeDocument/2006/docPropsVTypes">
  <TotalTime>3064</TotalTime>
  <Words>762</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Calibri</vt:lpstr>
      <vt:lpstr>Corbel</vt:lpstr>
      <vt:lpstr>Wingdings</vt:lpstr>
      <vt:lpstr>Banded</vt:lpstr>
      <vt:lpstr>The Disability &amp; Access Center (DAC) </vt:lpstr>
      <vt:lpstr>the Disability &amp; Access Center (DAC) Student Registration and what we do</vt:lpstr>
      <vt:lpstr>The Interactive Process </vt:lpstr>
      <vt:lpstr>What To Do</vt:lpstr>
      <vt:lpstr>Resources within DAC</vt:lpstr>
    </vt:vector>
  </TitlesOfParts>
  <Company>Middle Tennessee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Gerald W. Christian</dc:creator>
  <cp:lastModifiedBy>Kevin R. States</cp:lastModifiedBy>
  <cp:revision>2</cp:revision>
  <dcterms:created xsi:type="dcterms:W3CDTF">2025-08-11T18:43:51Z</dcterms:created>
  <dcterms:modified xsi:type="dcterms:W3CDTF">2025-08-13T21:51:15Z</dcterms:modified>
</cp:coreProperties>
</file>