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63" r:id="rId3"/>
    <p:sldId id="257" r:id="rId4"/>
    <p:sldId id="264" r:id="rId5"/>
    <p:sldId id="259" r:id="rId6"/>
    <p:sldId id="258" r:id="rId7"/>
    <p:sldId id="261" r:id="rId8"/>
    <p:sldId id="260" r:id="rId9"/>
    <p:sldId id="26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C77A1-03AB-4583-8A64-820DC0D56C07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77727-1766-4463-B868-2F3CF40FD2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461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C77A1-03AB-4583-8A64-820DC0D56C07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77727-1766-4463-B868-2F3CF40FD2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224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C77A1-03AB-4583-8A64-820DC0D56C07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77727-1766-4463-B868-2F3CF40FD232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511267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C77A1-03AB-4583-8A64-820DC0D56C07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77727-1766-4463-B868-2F3CF40FD2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5464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C77A1-03AB-4583-8A64-820DC0D56C07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77727-1766-4463-B868-2F3CF40FD232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814763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C77A1-03AB-4583-8A64-820DC0D56C07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77727-1766-4463-B868-2F3CF40FD2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5102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C77A1-03AB-4583-8A64-820DC0D56C07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77727-1766-4463-B868-2F3CF40FD2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9610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C77A1-03AB-4583-8A64-820DC0D56C07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77727-1766-4463-B868-2F3CF40FD2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215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C77A1-03AB-4583-8A64-820DC0D56C07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77727-1766-4463-B868-2F3CF40FD2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30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C77A1-03AB-4583-8A64-820DC0D56C07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77727-1766-4463-B868-2F3CF40FD2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116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C77A1-03AB-4583-8A64-820DC0D56C07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77727-1766-4463-B868-2F3CF40FD2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086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C77A1-03AB-4583-8A64-820DC0D56C07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77727-1766-4463-B868-2F3CF40FD2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780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C77A1-03AB-4583-8A64-820DC0D56C07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77727-1766-4463-B868-2F3CF40FD2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028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C77A1-03AB-4583-8A64-820DC0D56C07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77727-1766-4463-B868-2F3CF40FD2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875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C77A1-03AB-4583-8A64-820DC0D56C07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77727-1766-4463-B868-2F3CF40FD2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041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77727-1766-4463-B868-2F3CF40FD232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C77A1-03AB-4583-8A64-820DC0D56C07}" type="datetimeFigureOut">
              <a:rPr lang="en-US" smtClean="0"/>
              <a:t>8/5/2024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216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6C77A1-03AB-4583-8A64-820DC0D56C07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7177727-1766-4463-B868-2F3CF40FD2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389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Cindy.Johnson@mtsu.edu" TargetMode="External"/><Relationship Id="rId2" Type="http://schemas.openxmlformats.org/officeDocument/2006/relationships/hyperlink" Target="mailto:Tyler.Henson@mtsu.edu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Judy.Money@mtsu.edu" TargetMode="External"/><Relationship Id="rId4" Type="http://schemas.openxmlformats.org/officeDocument/2006/relationships/hyperlink" Target="mailto:Anne.Ford@mtsu.edu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Judy.Money@mtsu.edu" TargetMode="External"/><Relationship Id="rId2" Type="http://schemas.openxmlformats.org/officeDocument/2006/relationships/hyperlink" Target="mailto:Records@mtsu.edu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DegreeWorks@mtsu.edu" TargetMode="External"/><Relationship Id="rId4" Type="http://schemas.openxmlformats.org/officeDocument/2006/relationships/hyperlink" Target="mailto:Register@mtsu.edu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tsu.edu/one-stop/docs/term-due-dates.pdf" TargetMode="External"/><Relationship Id="rId2" Type="http://schemas.openxmlformats.org/officeDocument/2006/relationships/hyperlink" Target="https://mtsu.edu/one-stop/forms.php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tsu.edu/one-stop/LDA.php" TargetMode="External"/><Relationship Id="rId4" Type="http://schemas.openxmlformats.org/officeDocument/2006/relationships/hyperlink" Target="https://mtsu.edu/registration/registration-guide.php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tsu.edu/provost/academic-integrity.php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Tyler.Henson@mtsu.ed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EBB06D-780A-BED2-34CA-0EC6DC95A3D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Academic Affairs and Reporting Requirements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56A1C2-1B29-F8CA-041F-042D69DE8D8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0"/>
              </a:spcBef>
            </a:pPr>
            <a:r>
              <a:rPr lang="en-US" sz="2400" b="1" dirty="0"/>
              <a:t>Tyler Henson, Ed.D.</a:t>
            </a:r>
          </a:p>
          <a:p>
            <a:pPr>
              <a:spcBef>
                <a:spcPts val="0"/>
              </a:spcBef>
            </a:pPr>
            <a:r>
              <a:rPr lang="en-US" sz="2400" b="1" dirty="0"/>
              <a:t>Assistant Vice Provost of Registration and </a:t>
            </a:r>
          </a:p>
          <a:p>
            <a:pPr>
              <a:spcBef>
                <a:spcPts val="0"/>
              </a:spcBef>
            </a:pPr>
            <a:r>
              <a:rPr lang="en-US" sz="2400" b="1" dirty="0"/>
              <a:t>Student Records &amp; University Registrar</a:t>
            </a:r>
          </a:p>
        </p:txBody>
      </p:sp>
    </p:spTree>
    <p:extLst>
      <p:ext uri="{BB962C8B-B14F-4D97-AF65-F5344CB8AC3E}">
        <p14:creationId xmlns:p14="http://schemas.microsoft.com/office/powerpoint/2010/main" val="2623387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409F3B-64A4-7CF2-8F90-2910B3453C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36815"/>
          </a:xfrm>
        </p:spPr>
        <p:txBody>
          <a:bodyPr/>
          <a:lstStyle/>
          <a:p>
            <a:r>
              <a:rPr lang="en-US" dirty="0"/>
              <a:t>The Registrar’s Office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EA39E3-701B-24B5-3CF7-91B35FD53F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32709"/>
            <a:ext cx="8596668" cy="4508653"/>
          </a:xfrm>
        </p:spPr>
        <p:txBody>
          <a:bodyPr>
            <a:normAutofit/>
          </a:bodyPr>
          <a:lstStyle/>
          <a:p>
            <a:r>
              <a:rPr lang="en-US" sz="3200" dirty="0"/>
              <a:t>Records</a:t>
            </a:r>
          </a:p>
          <a:p>
            <a:r>
              <a:rPr lang="en-US" sz="3200" dirty="0"/>
              <a:t>Registration</a:t>
            </a:r>
          </a:p>
          <a:p>
            <a:r>
              <a:rPr lang="en-US" sz="3200" dirty="0"/>
              <a:t>Scheduling</a:t>
            </a:r>
          </a:p>
          <a:p>
            <a:r>
              <a:rPr lang="en-US" sz="3200" dirty="0"/>
              <a:t>Graduation</a:t>
            </a:r>
          </a:p>
          <a:p>
            <a:r>
              <a:rPr lang="en-US" sz="3200" dirty="0"/>
              <a:t>Curriculum (undergraduate)</a:t>
            </a:r>
          </a:p>
          <a:p>
            <a:r>
              <a:rPr lang="en-US" sz="3200" dirty="0" err="1"/>
              <a:t>DegreeWorks</a:t>
            </a:r>
            <a:endParaRPr lang="en-US" sz="3200" dirty="0"/>
          </a:p>
          <a:p>
            <a:r>
              <a:rPr lang="en-US" sz="3200" dirty="0"/>
              <a:t>FERPA</a:t>
            </a:r>
          </a:p>
        </p:txBody>
      </p:sp>
    </p:spTree>
    <p:extLst>
      <p:ext uri="{BB962C8B-B14F-4D97-AF65-F5344CB8AC3E}">
        <p14:creationId xmlns:p14="http://schemas.microsoft.com/office/powerpoint/2010/main" val="4764326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409F3B-64A4-7CF2-8F90-2910B3453C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36815"/>
          </a:xfrm>
        </p:spPr>
        <p:txBody>
          <a:bodyPr/>
          <a:lstStyle/>
          <a:p>
            <a:r>
              <a:rPr lang="en-US" dirty="0"/>
              <a:t>The Registrar’s Office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EA39E3-701B-24B5-3CF7-91B35FD53F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32709"/>
            <a:ext cx="8596668" cy="4790453"/>
          </a:xfrm>
        </p:spPr>
        <p:txBody>
          <a:bodyPr>
            <a:normAutofit fontScale="55000" lnSpcReduction="20000"/>
          </a:bodyPr>
          <a:lstStyle/>
          <a:p>
            <a:r>
              <a:rPr lang="en-US" sz="3200" dirty="0"/>
              <a:t>People you need to know: </a:t>
            </a:r>
          </a:p>
          <a:p>
            <a:endParaRPr lang="en-US" sz="3200" dirty="0"/>
          </a:p>
          <a:p>
            <a:r>
              <a:rPr lang="en-US" sz="3200" dirty="0"/>
              <a:t>Tyler Henson, Registrar, </a:t>
            </a:r>
            <a:r>
              <a:rPr lang="en-US" sz="3200" dirty="0">
                <a:hlinkClick r:id="rId2"/>
              </a:rPr>
              <a:t>Tyler.Henson@mtsu.edu</a:t>
            </a:r>
            <a:r>
              <a:rPr lang="en-US" sz="3200" dirty="0"/>
              <a:t> </a:t>
            </a:r>
          </a:p>
          <a:p>
            <a:pPr lvl="1"/>
            <a:r>
              <a:rPr lang="en-US" sz="3000" dirty="0"/>
              <a:t>FERPA, Last Date of Attendance, Curriculum</a:t>
            </a:r>
          </a:p>
          <a:p>
            <a:pPr lvl="1"/>
            <a:r>
              <a:rPr lang="en-US" sz="3000" dirty="0"/>
              <a:t>I-Didn’t-Know-Who-To-Ask-So-I-Decided-To-Email-You</a:t>
            </a:r>
          </a:p>
          <a:p>
            <a:endParaRPr lang="en-US" sz="3200" dirty="0"/>
          </a:p>
          <a:p>
            <a:r>
              <a:rPr lang="en-US" sz="3200" dirty="0"/>
              <a:t>Cindy Johnson, Associate Registrar, </a:t>
            </a:r>
            <a:r>
              <a:rPr lang="en-US" sz="3200" dirty="0">
                <a:hlinkClick r:id="rId3"/>
              </a:rPr>
              <a:t>Cindy.Johnson@mtsu.edu</a:t>
            </a:r>
            <a:r>
              <a:rPr lang="en-US" sz="3200" dirty="0"/>
              <a:t> </a:t>
            </a:r>
          </a:p>
          <a:p>
            <a:pPr lvl="1"/>
            <a:r>
              <a:rPr lang="en-US" sz="3000" dirty="0"/>
              <a:t>Graduation, Curriculum (undergraduate), </a:t>
            </a:r>
            <a:r>
              <a:rPr lang="en-US" sz="3000" dirty="0" err="1"/>
              <a:t>DegreeWorks</a:t>
            </a:r>
            <a:endParaRPr lang="en-US" sz="3000" dirty="0"/>
          </a:p>
          <a:p>
            <a:endParaRPr lang="en-US" sz="3200" dirty="0"/>
          </a:p>
          <a:p>
            <a:r>
              <a:rPr lang="en-US" sz="3200" dirty="0"/>
              <a:t>Anne Ford, Associate Registrar, </a:t>
            </a:r>
            <a:r>
              <a:rPr lang="en-US" sz="3200" dirty="0">
                <a:hlinkClick r:id="rId4"/>
              </a:rPr>
              <a:t>Anne.Ford@mtsu.edu</a:t>
            </a:r>
            <a:r>
              <a:rPr lang="en-US" sz="3200" dirty="0"/>
              <a:t> </a:t>
            </a:r>
          </a:p>
          <a:p>
            <a:pPr lvl="1"/>
            <a:r>
              <a:rPr lang="en-US" sz="3000" dirty="0"/>
              <a:t>Registration, Records, Scheduling</a:t>
            </a:r>
          </a:p>
          <a:p>
            <a:endParaRPr lang="en-US" sz="3200" dirty="0"/>
          </a:p>
          <a:p>
            <a:r>
              <a:rPr lang="en-US" sz="3200" dirty="0"/>
              <a:t>Judy Money, Records Supervisor, </a:t>
            </a:r>
            <a:r>
              <a:rPr lang="en-US" sz="3200" dirty="0">
                <a:hlinkClick r:id="rId5"/>
              </a:rPr>
              <a:t>Judy.Money@mtsu.edu</a:t>
            </a:r>
            <a:r>
              <a:rPr lang="en-US" sz="3200" dirty="0"/>
              <a:t> </a:t>
            </a:r>
          </a:p>
          <a:p>
            <a:pPr lvl="1"/>
            <a:r>
              <a:rPr lang="en-US" sz="3000" dirty="0"/>
              <a:t>Reporting, Grading, Attendance</a:t>
            </a:r>
          </a:p>
        </p:txBody>
      </p:sp>
    </p:spTree>
    <p:extLst>
      <p:ext uri="{BB962C8B-B14F-4D97-AF65-F5344CB8AC3E}">
        <p14:creationId xmlns:p14="http://schemas.microsoft.com/office/powerpoint/2010/main" val="40583854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BB787B-C6D0-7FB7-8C56-82621D3412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58483"/>
          </a:xfrm>
        </p:spPr>
        <p:txBody>
          <a:bodyPr/>
          <a:lstStyle/>
          <a:p>
            <a:r>
              <a:rPr lang="en-US" dirty="0"/>
              <a:t>Contact Info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E5D4ED-EE05-2525-CB75-C9382FA3F8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95887"/>
            <a:ext cx="8596668" cy="4761781"/>
          </a:xfrm>
        </p:spPr>
        <p:txBody>
          <a:bodyPr/>
          <a:lstStyle/>
          <a:p>
            <a:r>
              <a:rPr lang="en-US" sz="2400" dirty="0">
                <a:hlinkClick r:id="rId2"/>
              </a:rPr>
              <a:t>Records@mtsu.edu</a:t>
            </a:r>
            <a:endParaRPr lang="en-US" sz="2400" dirty="0"/>
          </a:p>
          <a:p>
            <a:pPr lvl="1"/>
            <a:r>
              <a:rPr lang="en-US" sz="2000" dirty="0"/>
              <a:t>General questions about records, grading, reporting, etc.</a:t>
            </a:r>
          </a:p>
          <a:p>
            <a:pPr lvl="1"/>
            <a:r>
              <a:rPr lang="en-US" sz="2000" dirty="0"/>
              <a:t>Also </a:t>
            </a:r>
            <a:r>
              <a:rPr lang="en-US" sz="2000" dirty="0">
                <a:hlinkClick r:id="rId3"/>
              </a:rPr>
              <a:t>Judy.Money@mtsu.edu</a:t>
            </a:r>
            <a:r>
              <a:rPr lang="en-US" sz="2000" dirty="0"/>
              <a:t> </a:t>
            </a:r>
          </a:p>
          <a:p>
            <a:pPr lvl="1"/>
            <a:endParaRPr lang="en-US" sz="2000" dirty="0"/>
          </a:p>
          <a:p>
            <a:r>
              <a:rPr lang="en-US" sz="2400" dirty="0">
                <a:hlinkClick r:id="rId4"/>
              </a:rPr>
              <a:t>Register@mtsu.edu</a:t>
            </a:r>
            <a:r>
              <a:rPr lang="en-US" sz="2400" dirty="0"/>
              <a:t> </a:t>
            </a:r>
          </a:p>
          <a:p>
            <a:pPr lvl="1"/>
            <a:r>
              <a:rPr lang="en-US" sz="2000" dirty="0"/>
              <a:t>Late Registration forms</a:t>
            </a:r>
          </a:p>
          <a:p>
            <a:pPr marL="457200" lvl="1" indent="0">
              <a:buNone/>
            </a:pPr>
            <a:endParaRPr lang="en-US" sz="2000" dirty="0"/>
          </a:p>
          <a:p>
            <a:r>
              <a:rPr lang="en-US" sz="2400" dirty="0">
                <a:hlinkClick r:id="rId5"/>
              </a:rPr>
              <a:t>DegreeWorks@mtsu.edu</a:t>
            </a:r>
            <a:endParaRPr lang="en-US" sz="2400" dirty="0"/>
          </a:p>
          <a:p>
            <a:pPr lvl="1"/>
            <a:r>
              <a:rPr lang="en-US" sz="2000" dirty="0"/>
              <a:t>Questions about a student’s degree audit, curriculum issues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3576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0A31CA-6E04-5522-3909-A5D70B7239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95498"/>
          </a:xfrm>
        </p:spPr>
        <p:txBody>
          <a:bodyPr/>
          <a:lstStyle/>
          <a:p>
            <a:r>
              <a:rPr lang="en-US" dirty="0"/>
              <a:t>Reporting Requirements for Faculty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3999D8-056F-4467-6D7D-53EAF54EDB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384663"/>
            <a:ext cx="9572655" cy="5085806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/>
              <a:t>Attendance reporting</a:t>
            </a:r>
          </a:p>
          <a:p>
            <a:pPr lvl="1"/>
            <a:r>
              <a:rPr lang="en-US" sz="2200" dirty="0"/>
              <a:t>First ~10 days of the full-term semester</a:t>
            </a:r>
          </a:p>
          <a:p>
            <a:pPr lvl="1"/>
            <a:r>
              <a:rPr lang="en-US" sz="2200" dirty="0"/>
              <a:t>Varies for smaller parts of term</a:t>
            </a:r>
          </a:p>
          <a:p>
            <a:r>
              <a:rPr lang="en-US" sz="2400" dirty="0"/>
              <a:t>Mid-term grading</a:t>
            </a:r>
          </a:p>
          <a:p>
            <a:pPr lvl="1"/>
            <a:r>
              <a:rPr lang="en-US" sz="2200" dirty="0"/>
              <a:t>Required for all undergraduate courses</a:t>
            </a:r>
          </a:p>
          <a:p>
            <a:r>
              <a:rPr lang="en-US" sz="2400" dirty="0"/>
              <a:t>Monitored reporting</a:t>
            </a:r>
          </a:p>
          <a:p>
            <a:pPr lvl="1"/>
            <a:r>
              <a:rPr lang="en-US" sz="2200" dirty="0"/>
              <a:t>Required for athletes, other student populations</a:t>
            </a:r>
          </a:p>
          <a:p>
            <a:r>
              <a:rPr lang="en-US" sz="2400" dirty="0"/>
              <a:t>Final Grading</a:t>
            </a:r>
          </a:p>
          <a:p>
            <a:pPr lvl="1"/>
            <a:r>
              <a:rPr lang="en-US" sz="2200" dirty="0"/>
              <a:t>Deadlines are always at 11:59 PM Sunday night following final exams</a:t>
            </a:r>
          </a:p>
          <a:p>
            <a:pPr lvl="1"/>
            <a:r>
              <a:rPr lang="en-US" sz="2200" dirty="0"/>
              <a:t>Incomplete grades</a:t>
            </a:r>
          </a:p>
          <a:p>
            <a:r>
              <a:rPr lang="en-US" sz="2400" dirty="0"/>
              <a:t>LDA Source Documentation</a:t>
            </a:r>
          </a:p>
          <a:p>
            <a:pPr lvl="1"/>
            <a:r>
              <a:rPr lang="en-US" sz="2000" dirty="0"/>
              <a:t>Federal requirement as an institution awarding Title IV aid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8773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032F24-0EE8-E8D4-D207-634E0B499C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95498"/>
          </a:xfrm>
        </p:spPr>
        <p:txBody>
          <a:bodyPr/>
          <a:lstStyle/>
          <a:p>
            <a:r>
              <a:rPr lang="en-US" dirty="0"/>
              <a:t>Links and Tools and Stuff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03077A-D973-81FC-6A7E-01AD82029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36915"/>
            <a:ext cx="8596668" cy="4604448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/>
              <a:t>PipelineMT</a:t>
            </a:r>
            <a:r>
              <a:rPr lang="en-US" dirty="0"/>
              <a:t> (the source for pretty much everything you need)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Various forms for faculty and students:</a:t>
            </a:r>
          </a:p>
          <a:p>
            <a:pPr lvl="1"/>
            <a:r>
              <a:rPr lang="en-US" dirty="0">
                <a:hlinkClick r:id="rId2"/>
              </a:rPr>
              <a:t>https://mtsu.edu/one-stop/forms.php</a:t>
            </a:r>
            <a:r>
              <a:rPr lang="en-US" dirty="0"/>
              <a:t> </a:t>
            </a:r>
          </a:p>
          <a:p>
            <a:pPr lvl="1"/>
            <a:endParaRPr lang="en-US" dirty="0"/>
          </a:p>
          <a:p>
            <a:r>
              <a:rPr lang="en-US" dirty="0"/>
              <a:t>Term Due Dates:</a:t>
            </a:r>
          </a:p>
          <a:p>
            <a:pPr lvl="1"/>
            <a:r>
              <a:rPr lang="en-US" dirty="0">
                <a:hlinkClick r:id="rId3"/>
              </a:rPr>
              <a:t>https://www.mtsu.edu/one-stop/docs/term-due-dates.pdf</a:t>
            </a:r>
            <a:endParaRPr lang="en-US" dirty="0"/>
          </a:p>
          <a:p>
            <a:endParaRPr lang="en-US" dirty="0"/>
          </a:p>
          <a:p>
            <a:r>
              <a:rPr lang="en-US" dirty="0"/>
              <a:t>Registration Guide and Final Exams:</a:t>
            </a:r>
          </a:p>
          <a:p>
            <a:pPr lvl="1"/>
            <a:r>
              <a:rPr lang="en-US" dirty="0">
                <a:hlinkClick r:id="rId4"/>
              </a:rPr>
              <a:t>https://mtsu.edu/registration/registration-guide.php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/>
              <a:t>Last Date of Attendance Information:</a:t>
            </a:r>
          </a:p>
          <a:p>
            <a:pPr lvl="1"/>
            <a:r>
              <a:rPr lang="en-US" dirty="0">
                <a:hlinkClick r:id="rId5"/>
              </a:rPr>
              <a:t>https://mtsu.edu/one-stop/LDA.php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1301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AFA9F-51D6-D9C8-3863-90191EC72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Student Conduct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22200F-9C30-E2F2-058A-A1E55E9820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04851"/>
            <a:ext cx="8596668" cy="4636511"/>
          </a:xfrm>
        </p:spPr>
        <p:txBody>
          <a:bodyPr/>
          <a:lstStyle/>
          <a:p>
            <a:r>
              <a:rPr lang="en-US" dirty="0"/>
              <a:t>For issues in the classroom regarding student behavior, you may refer a situation to the Office of Student Conduct (MTSU Policy 540).</a:t>
            </a:r>
          </a:p>
          <a:p>
            <a:pPr lvl="1"/>
            <a:r>
              <a:rPr lang="en-US" dirty="0"/>
              <a:t>Outline expectations for conduct in the beginning of the semester</a:t>
            </a:r>
          </a:p>
          <a:p>
            <a:pPr lvl="1"/>
            <a:r>
              <a:rPr lang="en-US" dirty="0"/>
              <a:t>Document any disruptive behavior and address it with the student first</a:t>
            </a:r>
          </a:p>
          <a:p>
            <a:pPr lvl="1"/>
            <a:r>
              <a:rPr lang="en-US" dirty="0"/>
              <a:t>If necessary, make a referral to Student Conduct even if for informational purposes only and not for action (referral form on website)</a:t>
            </a:r>
          </a:p>
          <a:p>
            <a:pPr lvl="1"/>
            <a:r>
              <a:rPr lang="en-US" dirty="0"/>
              <a:t>May only remove a student permanently from a class through Student Conduct</a:t>
            </a:r>
          </a:p>
          <a:p>
            <a:endParaRPr lang="en-US" dirty="0"/>
          </a:p>
          <a:p>
            <a:r>
              <a:rPr lang="en-US" dirty="0"/>
              <a:t>For academic matters such as plagiarism, cheating, or fabrication, you would refer a situation to the Director of Academic Integrity in the Provost’s Office.</a:t>
            </a:r>
          </a:p>
          <a:p>
            <a:pPr lvl="1"/>
            <a:r>
              <a:rPr lang="en-US" dirty="0"/>
              <a:t>They also have a referral form on their website along with resources</a:t>
            </a:r>
          </a:p>
          <a:p>
            <a:pPr lvl="1"/>
            <a:r>
              <a:rPr lang="en-US" dirty="0">
                <a:hlinkClick r:id="rId2"/>
              </a:rPr>
              <a:t>https://www.mtsu.edu/provost/academic-integrity.php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MTSU Policy 312</a:t>
            </a:r>
          </a:p>
        </p:txBody>
      </p:sp>
    </p:spTree>
    <p:extLst>
      <p:ext uri="{BB962C8B-B14F-4D97-AF65-F5344CB8AC3E}">
        <p14:creationId xmlns:p14="http://schemas.microsoft.com/office/powerpoint/2010/main" val="33444354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8BC358-0EE9-BD5A-CBA3-088CF9878C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53935"/>
          </a:xfrm>
        </p:spPr>
        <p:txBody>
          <a:bodyPr/>
          <a:lstStyle/>
          <a:p>
            <a:r>
              <a:rPr lang="en-US" dirty="0"/>
              <a:t>FERPA and Student Privacy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1894A9-2FA7-C9C5-3AF2-0B2BE02A30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54975"/>
            <a:ext cx="8596668" cy="4971010"/>
          </a:xfrm>
        </p:spPr>
        <p:txBody>
          <a:bodyPr>
            <a:normAutofit/>
          </a:bodyPr>
          <a:lstStyle/>
          <a:p>
            <a:r>
              <a:rPr lang="en-US" dirty="0"/>
              <a:t>MTSU Policy 500</a:t>
            </a:r>
          </a:p>
          <a:p>
            <a:r>
              <a:rPr lang="en-US" dirty="0"/>
              <a:t>Family Educational Rights and Privacy Act (FERPA) affords students certain right with respect to their education records.</a:t>
            </a:r>
          </a:p>
          <a:p>
            <a:pPr lvl="1"/>
            <a:r>
              <a:rPr lang="en-US" dirty="0"/>
              <a:t>Records, files, documents kept by the university.  </a:t>
            </a:r>
          </a:p>
          <a:p>
            <a:pPr lvl="1"/>
            <a:r>
              <a:rPr lang="en-US" dirty="0"/>
              <a:t>Accessible only by the student (or Partners in Education through the MT One Stop)</a:t>
            </a:r>
          </a:p>
          <a:p>
            <a:r>
              <a:rPr lang="en-US" dirty="0"/>
              <a:t>Directory information includes:</a:t>
            </a:r>
          </a:p>
          <a:p>
            <a:pPr lvl="1"/>
            <a:r>
              <a:rPr lang="en-US" dirty="0"/>
              <a:t>Student name</a:t>
            </a:r>
          </a:p>
          <a:p>
            <a:pPr lvl="1"/>
            <a:r>
              <a:rPr lang="en-US" dirty="0"/>
              <a:t>Birth year (not date)</a:t>
            </a:r>
          </a:p>
          <a:p>
            <a:pPr lvl="1"/>
            <a:r>
              <a:rPr lang="en-US" dirty="0"/>
              <a:t>Major</a:t>
            </a:r>
          </a:p>
          <a:p>
            <a:pPr lvl="1"/>
            <a:r>
              <a:rPr lang="en-US" dirty="0"/>
              <a:t>Enrollment Status (full-time/part-time)</a:t>
            </a:r>
          </a:p>
          <a:p>
            <a:pPr lvl="1"/>
            <a:r>
              <a:rPr lang="en-US" dirty="0"/>
              <a:t>Classification</a:t>
            </a:r>
          </a:p>
          <a:p>
            <a:r>
              <a:rPr lang="en-US" dirty="0"/>
              <a:t>Directory information that can only be provided for a legitimate educational purpose or activity includes email address and M#.</a:t>
            </a:r>
          </a:p>
        </p:txBody>
      </p:sp>
    </p:spTree>
    <p:extLst>
      <p:ext uri="{BB962C8B-B14F-4D97-AF65-F5344CB8AC3E}">
        <p14:creationId xmlns:p14="http://schemas.microsoft.com/office/powerpoint/2010/main" val="14135470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6D02C-0181-B43F-4D4F-6639C073D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/>
              <a:t>Thank You!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079FB9-70E1-4F8D-1132-F9B6E27CE5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>
                <a:hlinkClick r:id="rId2"/>
              </a:rPr>
              <a:t>Tyler.Henson@mtsu.edu</a:t>
            </a:r>
            <a:endParaRPr lang="en-US" sz="4000" dirty="0"/>
          </a:p>
          <a:p>
            <a:pPr marL="0" indent="0" algn="ctr">
              <a:buNone/>
            </a:pPr>
            <a:endParaRPr lang="en-US" sz="4000" dirty="0"/>
          </a:p>
          <a:p>
            <a:pPr marL="0" indent="0" algn="ctr">
              <a:buNone/>
            </a:pPr>
            <a:r>
              <a:rPr lang="en-US" sz="4000" dirty="0"/>
              <a:t>615-898-5814</a:t>
            </a:r>
          </a:p>
        </p:txBody>
      </p:sp>
    </p:spTree>
    <p:extLst>
      <p:ext uri="{BB962C8B-B14F-4D97-AF65-F5344CB8AC3E}">
        <p14:creationId xmlns:p14="http://schemas.microsoft.com/office/powerpoint/2010/main" val="45956058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42</TotalTime>
  <Words>566</Words>
  <Application>Microsoft Office PowerPoint</Application>
  <PresentationFormat>Widescreen</PresentationFormat>
  <Paragraphs>91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Trebuchet MS</vt:lpstr>
      <vt:lpstr>Wingdings 3</vt:lpstr>
      <vt:lpstr>Facet</vt:lpstr>
      <vt:lpstr>Academic Affairs and Reporting Requirements</vt:lpstr>
      <vt:lpstr>The Registrar’s Office</vt:lpstr>
      <vt:lpstr>The Registrar’s Office</vt:lpstr>
      <vt:lpstr>Contact Info</vt:lpstr>
      <vt:lpstr>Reporting Requirements for Faculty</vt:lpstr>
      <vt:lpstr>Links and Tools and Stuff</vt:lpstr>
      <vt:lpstr>Student Conduct</vt:lpstr>
      <vt:lpstr>FERPA and Student Privacy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Academic Affairs and Reporting Requirements</dc:title>
  <dc:creator>Tyler Henson</dc:creator>
  <cp:lastModifiedBy>Tyler Henson</cp:lastModifiedBy>
  <cp:revision>2</cp:revision>
  <dcterms:created xsi:type="dcterms:W3CDTF">2023-08-17T13:08:55Z</dcterms:created>
  <dcterms:modified xsi:type="dcterms:W3CDTF">2024-08-05T19:49:00Z</dcterms:modified>
</cp:coreProperties>
</file>